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256" r:id="rId2"/>
    <p:sldId id="257" r:id="rId3"/>
    <p:sldId id="258" r:id="rId4"/>
    <p:sldId id="270" r:id="rId5"/>
    <p:sldId id="259" r:id="rId6"/>
    <p:sldId id="260" r:id="rId7"/>
    <p:sldId id="261" r:id="rId8"/>
    <p:sldId id="282" r:id="rId9"/>
    <p:sldId id="262" r:id="rId10"/>
    <p:sldId id="263" r:id="rId11"/>
    <p:sldId id="278" r:id="rId12"/>
    <p:sldId id="281" r:id="rId13"/>
    <p:sldId id="283" r:id="rId14"/>
    <p:sldId id="284" r:id="rId15"/>
    <p:sldId id="285"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6600"/>
    <a:srgbClr val="CC0000"/>
    <a:srgbClr val="FF3300"/>
    <a:srgbClr val="4D528F"/>
    <a:srgbClr val="02D60C"/>
    <a:srgbClr val="AEACAC"/>
    <a:srgbClr val="80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5" autoAdjust="0"/>
    <p:restoredTop sz="86332" autoAdjust="0"/>
  </p:normalViewPr>
  <p:slideViewPr>
    <p:cSldViewPr>
      <p:cViewPr varScale="1">
        <p:scale>
          <a:sx n="63" d="100"/>
          <a:sy n="63" d="100"/>
        </p:scale>
        <p:origin x="1338" y="66"/>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5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B7114605-A95A-4520-A802-E786C3A3C8A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fr-FR"/>
          </a:p>
        </p:txBody>
      </p:sp>
      <p:sp>
        <p:nvSpPr>
          <p:cNvPr id="128003" name="Rectangle 3">
            <a:extLst>
              <a:ext uri="{FF2B5EF4-FFF2-40B4-BE49-F238E27FC236}">
                <a16:creationId xmlns:a16="http://schemas.microsoft.com/office/drawing/2014/main" id="{4201D08C-DBC5-4EFB-89B3-89994CA13F91}"/>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fr-FR"/>
          </a:p>
        </p:txBody>
      </p:sp>
      <p:sp>
        <p:nvSpPr>
          <p:cNvPr id="128004" name="Rectangle 4">
            <a:extLst>
              <a:ext uri="{FF2B5EF4-FFF2-40B4-BE49-F238E27FC236}">
                <a16:creationId xmlns:a16="http://schemas.microsoft.com/office/drawing/2014/main" id="{9786C3D6-2E38-4B8B-BAFD-6D48F7B1ECE3}"/>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fr-FR"/>
          </a:p>
        </p:txBody>
      </p:sp>
      <p:sp>
        <p:nvSpPr>
          <p:cNvPr id="128005" name="Rectangle 5">
            <a:extLst>
              <a:ext uri="{FF2B5EF4-FFF2-40B4-BE49-F238E27FC236}">
                <a16:creationId xmlns:a16="http://schemas.microsoft.com/office/drawing/2014/main" id="{E9CAF786-D87F-41B8-B73D-403FA060D0A0}"/>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2A54BAB8-420B-476E-BB2C-56D02F18C3D5}" type="slidenum">
              <a:rPr lang="fr-FR" altLang="fr-F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8722" name="Rectangle 2">
            <a:extLst>
              <a:ext uri="{FF2B5EF4-FFF2-40B4-BE49-F238E27FC236}">
                <a16:creationId xmlns:a16="http://schemas.microsoft.com/office/drawing/2014/main" id="{EA67D26C-ABCC-4135-85E9-DC99BFC034F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fr-FR"/>
          </a:p>
        </p:txBody>
      </p:sp>
      <p:sp>
        <p:nvSpPr>
          <p:cNvPr id="158723" name="Rectangle 3">
            <a:extLst>
              <a:ext uri="{FF2B5EF4-FFF2-40B4-BE49-F238E27FC236}">
                <a16:creationId xmlns:a16="http://schemas.microsoft.com/office/drawing/2014/main" id="{14BA52DE-C447-46E9-BF2F-7BE94C042E08}"/>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fr-FR"/>
          </a:p>
        </p:txBody>
      </p:sp>
      <p:sp>
        <p:nvSpPr>
          <p:cNvPr id="3076" name="Rectangle 4">
            <a:extLst>
              <a:ext uri="{FF2B5EF4-FFF2-40B4-BE49-F238E27FC236}">
                <a16:creationId xmlns:a16="http://schemas.microsoft.com/office/drawing/2014/main" id="{83BFDC8A-A0BC-44FD-9C9B-1E56FE1D446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5" name="Rectangle 5">
            <a:extLst>
              <a:ext uri="{FF2B5EF4-FFF2-40B4-BE49-F238E27FC236}">
                <a16:creationId xmlns:a16="http://schemas.microsoft.com/office/drawing/2014/main" id="{7CCCB15D-500A-4AC1-9D28-88F0A94CDB53}"/>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58726" name="Rectangle 6">
            <a:extLst>
              <a:ext uri="{FF2B5EF4-FFF2-40B4-BE49-F238E27FC236}">
                <a16:creationId xmlns:a16="http://schemas.microsoft.com/office/drawing/2014/main" id="{721D0309-5551-407B-8080-08B1B55A036B}"/>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fr-FR"/>
          </a:p>
        </p:txBody>
      </p:sp>
      <p:sp>
        <p:nvSpPr>
          <p:cNvPr id="158727" name="Rectangle 7">
            <a:extLst>
              <a:ext uri="{FF2B5EF4-FFF2-40B4-BE49-F238E27FC236}">
                <a16:creationId xmlns:a16="http://schemas.microsoft.com/office/drawing/2014/main" id="{0AAEBC20-5938-42B3-83D0-862CF690E953}"/>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796842A-2352-4567-823D-717B308E00BB}"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796842A-2352-4567-823D-717B308E00BB}" type="slidenum">
              <a:rPr lang="fr-FR" altLang="fr-FR" smtClean="0"/>
              <a:pPr/>
              <a:t>2</a:t>
            </a:fld>
            <a:endParaRPr lang="fr-FR" altLang="fr-FR"/>
          </a:p>
        </p:txBody>
      </p:sp>
    </p:spTree>
    <p:extLst>
      <p:ext uri="{BB962C8B-B14F-4D97-AF65-F5344CB8AC3E}">
        <p14:creationId xmlns:p14="http://schemas.microsoft.com/office/powerpoint/2010/main" val="1802710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Écrire notre texte….</a:t>
            </a:r>
          </a:p>
        </p:txBody>
      </p:sp>
      <p:sp>
        <p:nvSpPr>
          <p:cNvPr id="4" name="Espace réservé du numéro de diapositive 3"/>
          <p:cNvSpPr>
            <a:spLocks noGrp="1"/>
          </p:cNvSpPr>
          <p:nvPr>
            <p:ph type="sldNum" sz="quarter" idx="5"/>
          </p:nvPr>
        </p:nvSpPr>
        <p:spPr/>
        <p:txBody>
          <a:bodyPr/>
          <a:lstStyle/>
          <a:p>
            <a:fld id="{B796842A-2352-4567-823D-717B308E00BB}" type="slidenum">
              <a:rPr lang="fr-FR" altLang="fr-FR" smtClean="0"/>
              <a:pPr/>
              <a:t>3</a:t>
            </a:fld>
            <a:endParaRPr lang="fr-FR" altLang="fr-FR"/>
          </a:p>
        </p:txBody>
      </p:sp>
    </p:spTree>
    <p:extLst>
      <p:ext uri="{BB962C8B-B14F-4D97-AF65-F5344CB8AC3E}">
        <p14:creationId xmlns:p14="http://schemas.microsoft.com/office/powerpoint/2010/main" val="4138073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796842A-2352-4567-823D-717B308E00BB}" type="slidenum">
              <a:rPr lang="fr-FR" altLang="fr-FR" smtClean="0"/>
              <a:pPr/>
              <a:t>4</a:t>
            </a:fld>
            <a:endParaRPr lang="fr-FR" altLang="fr-FR"/>
          </a:p>
        </p:txBody>
      </p:sp>
    </p:spTree>
    <p:extLst>
      <p:ext uri="{BB962C8B-B14F-4D97-AF65-F5344CB8AC3E}">
        <p14:creationId xmlns:p14="http://schemas.microsoft.com/office/powerpoint/2010/main" val="3127080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mieux comprendre cette base de données, prenons l’exemple de Mme Dupont.</a:t>
            </a:r>
          </a:p>
          <a:p>
            <a:r>
              <a:rPr lang="fr-FR" dirty="0"/>
              <a:t>Mme Dupont rentre dans la clinique X via les urgences après une chute. En visite chez sa fille, c’était la structure médicale la plus proche. Dès son entrée, les informations de son séjour vont être stockés sous un numéro identifiant.</a:t>
            </a:r>
          </a:p>
          <a:p>
            <a:endParaRPr lang="fr-FR" dirty="0"/>
          </a:p>
          <a:p>
            <a:r>
              <a:rPr lang="fr-FR" dirty="0"/>
              <a:t>Mme Dupont s’est donc fracturée la hanche. Dans ses antécédents, on retrouve qu’elle est obèse et diabétique. Voici donc les codes concernant ses données grâce à la CIM-10.</a:t>
            </a:r>
          </a:p>
          <a:p>
            <a:r>
              <a:rPr lang="fr-FR" dirty="0"/>
              <a:t>Elle est donc hospitalisée dans le service d’orthopédie et elle va subir une chirurgie avec mise en place d’une prothèse de hanche. Comme il s’agit d’un acte, on code grâce à la CCAM.</a:t>
            </a:r>
          </a:p>
          <a:p>
            <a:r>
              <a:rPr lang="fr-FR" dirty="0"/>
              <a:t>Tout va bien pour Mme Dupont et après quelques jours passés dans le service, elle rentre chez elle à domicile.</a:t>
            </a:r>
          </a:p>
          <a:p>
            <a:endParaRPr lang="fr-FR" dirty="0"/>
          </a:p>
          <a:p>
            <a:r>
              <a:rPr lang="fr-FR" dirty="0"/>
              <a:t>Malheureusement, 4 mois après son opération, Mme Dupont trouve qu’elle a quand même toujours mal. Elle commence à s’inquiéter et comme c’est vendredi soir, elle décide d’aller aux urgences de l’hôpital Y, à côté de son domicile. </a:t>
            </a:r>
          </a:p>
          <a:p>
            <a:r>
              <a:rPr lang="fr-FR" dirty="0"/>
              <a:t>On découvre aux urgences qu’elle a une infection de prothèse, diagnostic que l’on va pouvoir codé grâce à la CIM 10, comme vous pouvez le voir sous le code T845. Mme Dupont a toujours quelques kilos en trop et son diabète n’a malheureusement, pas disparu ! Ces pathologies sont donc de nouveau codées grâce à la CIM-10.</a:t>
            </a:r>
          </a:p>
          <a:p>
            <a:r>
              <a:rPr lang="fr-FR" dirty="0"/>
              <a:t>Mme Dupont va donc retourner au bloc opératoire et subir un nettoyage de l’articulation, comme il s’agit d’un acte, on utilise pour coder comme vous l’avez compris la CCAM.</a:t>
            </a:r>
          </a:p>
          <a:p>
            <a:endParaRPr lang="fr-FR" dirty="0"/>
          </a:p>
        </p:txBody>
      </p:sp>
      <p:sp>
        <p:nvSpPr>
          <p:cNvPr id="4" name="Espace réservé du numéro de diapositive 3"/>
          <p:cNvSpPr>
            <a:spLocks noGrp="1"/>
          </p:cNvSpPr>
          <p:nvPr>
            <p:ph type="sldNum" sz="quarter" idx="5"/>
          </p:nvPr>
        </p:nvSpPr>
        <p:spPr/>
        <p:txBody>
          <a:bodyPr/>
          <a:lstStyle/>
          <a:p>
            <a:fld id="{CF344586-8DA4-49D4-82A3-D176560B76F6}" type="slidenum">
              <a:rPr lang="fr-FR" smtClean="0"/>
              <a:t>8</a:t>
            </a:fld>
            <a:endParaRPr lang="fr-FR"/>
          </a:p>
        </p:txBody>
      </p:sp>
    </p:spTree>
    <p:extLst>
      <p:ext uri="{BB962C8B-B14F-4D97-AF65-F5344CB8AC3E}">
        <p14:creationId xmlns:p14="http://schemas.microsoft.com/office/powerpoint/2010/main" val="263446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L'âge moyen de la</a:t>
            </a:r>
            <a:r>
              <a:rPr lang="fr-FR" baseline="0" dirty="0"/>
              <a:t> population est de 78 ans avec l</a:t>
            </a:r>
            <a:r>
              <a:rPr lang="fr-FR" dirty="0"/>
              <a:t>a majorité</a:t>
            </a:r>
            <a:r>
              <a:rPr lang="fr-FR" baseline="0" dirty="0"/>
              <a:t> ayant plus de 70 ans. On retrouve 40,4% d’hommes et 59,6% de femmes. </a:t>
            </a:r>
          </a:p>
        </p:txBody>
      </p:sp>
      <p:sp>
        <p:nvSpPr>
          <p:cNvPr id="4" name="Espace réservé du numéro de diapositive 3"/>
          <p:cNvSpPr>
            <a:spLocks noGrp="1"/>
          </p:cNvSpPr>
          <p:nvPr>
            <p:ph type="sldNum" sz="quarter" idx="10"/>
          </p:nvPr>
        </p:nvSpPr>
        <p:spPr/>
        <p:txBody>
          <a:bodyPr/>
          <a:lstStyle/>
          <a:p>
            <a:fld id="{04CCE22E-F303-4BC6-B9AC-6F0F120AC583}" type="slidenum">
              <a:rPr lang="fr-FR" smtClean="0"/>
              <a:t>11</a:t>
            </a:fld>
            <a:endParaRPr lang="fr-FR"/>
          </a:p>
        </p:txBody>
      </p:sp>
    </p:spTree>
    <p:extLst>
      <p:ext uri="{BB962C8B-B14F-4D97-AF65-F5344CB8AC3E}">
        <p14:creationId xmlns:p14="http://schemas.microsoft.com/office/powerpoint/2010/main" val="3977328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a:t>
            </a:r>
            <a:r>
              <a:rPr lang="fr-FR" baseline="0" dirty="0"/>
              <a:t> régression logistique multivariée retrouve comme facteur protecteur </a:t>
            </a:r>
          </a:p>
          <a:p>
            <a:r>
              <a:rPr lang="fr-FR" baseline="0" dirty="0"/>
              <a:t>A COMPLETER </a:t>
            </a:r>
            <a:endParaRPr lang="fr-FR" dirty="0"/>
          </a:p>
        </p:txBody>
      </p:sp>
      <p:sp>
        <p:nvSpPr>
          <p:cNvPr id="4" name="Espace réservé du numéro de diapositive 3"/>
          <p:cNvSpPr>
            <a:spLocks noGrp="1"/>
          </p:cNvSpPr>
          <p:nvPr>
            <p:ph type="sldNum" sz="quarter" idx="10"/>
          </p:nvPr>
        </p:nvSpPr>
        <p:spPr/>
        <p:txBody>
          <a:bodyPr/>
          <a:lstStyle/>
          <a:p>
            <a:fld id="{04CCE22E-F303-4BC6-B9AC-6F0F120AC583}" type="slidenum">
              <a:rPr lang="fr-FR" smtClean="0"/>
              <a:t>12</a:t>
            </a:fld>
            <a:endParaRPr lang="fr-FR"/>
          </a:p>
        </p:txBody>
      </p:sp>
    </p:spTree>
    <p:extLst>
      <p:ext uri="{BB962C8B-B14F-4D97-AF65-F5344CB8AC3E}">
        <p14:creationId xmlns:p14="http://schemas.microsoft.com/office/powerpoint/2010/main" val="686193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Texte à lire en séance</a:t>
            </a:r>
          </a:p>
        </p:txBody>
      </p:sp>
      <p:sp>
        <p:nvSpPr>
          <p:cNvPr id="4" name="Espace réservé du numéro de diapositive 3"/>
          <p:cNvSpPr>
            <a:spLocks noGrp="1"/>
          </p:cNvSpPr>
          <p:nvPr>
            <p:ph type="sldNum" sz="quarter" idx="5"/>
          </p:nvPr>
        </p:nvSpPr>
        <p:spPr/>
        <p:txBody>
          <a:bodyPr/>
          <a:lstStyle/>
          <a:p>
            <a:fld id="{B796842A-2352-4567-823D-717B308E00BB}" type="slidenum">
              <a:rPr lang="fr-FR" altLang="fr-FR" smtClean="0"/>
              <a:pPr/>
              <a:t>14</a:t>
            </a:fld>
            <a:endParaRPr lang="fr-FR" altLang="fr-FR"/>
          </a:p>
        </p:txBody>
      </p:sp>
    </p:spTree>
    <p:extLst>
      <p:ext uri="{BB962C8B-B14F-4D97-AF65-F5344CB8AC3E}">
        <p14:creationId xmlns:p14="http://schemas.microsoft.com/office/powerpoint/2010/main" val="224411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15">
            <a:extLst>
              <a:ext uri="{FF2B5EF4-FFF2-40B4-BE49-F238E27FC236}">
                <a16:creationId xmlns:a16="http://schemas.microsoft.com/office/drawing/2014/main" id="{6926A752-1460-437D-BAC4-0C1ADFF6CFF7}"/>
              </a:ext>
            </a:extLst>
          </p:cNvPr>
          <p:cNvSpPr>
            <a:spLocks noChangeArrowheads="1"/>
          </p:cNvSpPr>
          <p:nvPr/>
        </p:nvSpPr>
        <p:spPr bwMode="auto">
          <a:xfrm>
            <a:off x="0" y="6597650"/>
            <a:ext cx="9144000" cy="260350"/>
          </a:xfrm>
          <a:prstGeom prst="rect">
            <a:avLst/>
          </a:prstGeom>
          <a:solidFill>
            <a:srgbClr val="4D528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fr-FR" altLang="fr-FR"/>
          </a:p>
        </p:txBody>
      </p:sp>
      <p:sp>
        <p:nvSpPr>
          <p:cNvPr id="5" name="Rectangle 17">
            <a:extLst>
              <a:ext uri="{FF2B5EF4-FFF2-40B4-BE49-F238E27FC236}">
                <a16:creationId xmlns:a16="http://schemas.microsoft.com/office/drawing/2014/main" id="{4B460593-DDFE-467B-9376-4414A0452EBE}"/>
              </a:ext>
            </a:extLst>
          </p:cNvPr>
          <p:cNvSpPr>
            <a:spLocks noChangeArrowheads="1"/>
          </p:cNvSpPr>
          <p:nvPr/>
        </p:nvSpPr>
        <p:spPr bwMode="auto">
          <a:xfrm>
            <a:off x="0" y="0"/>
            <a:ext cx="9144000" cy="3276600"/>
          </a:xfrm>
          <a:prstGeom prst="rect">
            <a:avLst/>
          </a:prstGeom>
          <a:solidFill>
            <a:srgbClr val="4D528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fr-FR" altLang="fr-FR"/>
          </a:p>
        </p:txBody>
      </p:sp>
      <p:sp>
        <p:nvSpPr>
          <p:cNvPr id="65548" name="Rectangle 12"/>
          <p:cNvSpPr>
            <a:spLocks noGrp="1" noChangeArrowheads="1"/>
          </p:cNvSpPr>
          <p:nvPr>
            <p:ph type="ctrTitle"/>
          </p:nvPr>
        </p:nvSpPr>
        <p:spPr>
          <a:xfrm>
            <a:off x="0" y="0"/>
            <a:ext cx="9143999" cy="3276600"/>
          </a:xfrm>
          <a:solidFill>
            <a:srgbClr val="4D528F"/>
          </a:solidFill>
          <a:ln>
            <a:noFill/>
          </a:ln>
        </p:spPr>
        <p:txBody>
          <a:bodyPr/>
          <a:lstStyle>
            <a:lvl1pPr>
              <a:defRPr sz="4800"/>
            </a:lvl1pPr>
          </a:lstStyle>
          <a:p>
            <a:r>
              <a:rPr lang="fr-FR"/>
              <a:t>Modifiez le style du titre</a:t>
            </a:r>
            <a:endParaRPr lang="fr-FR" dirty="0"/>
          </a:p>
        </p:txBody>
      </p:sp>
      <p:sp>
        <p:nvSpPr>
          <p:cNvPr id="65549" name="Rectangle 13"/>
          <p:cNvSpPr>
            <a:spLocks noGrp="1" noChangeArrowheads="1"/>
          </p:cNvSpPr>
          <p:nvPr>
            <p:ph type="subTitle" idx="1"/>
          </p:nvPr>
        </p:nvSpPr>
        <p:spPr>
          <a:xfrm>
            <a:off x="990600" y="3352800"/>
            <a:ext cx="6934200" cy="2971800"/>
          </a:xfrm>
        </p:spPr>
        <p:txBody>
          <a:bodyPr anchor="ctr"/>
          <a:lstStyle>
            <a:lvl1pPr marL="812800" indent="-812800">
              <a:buFont typeface="Wingdings" pitchFamily="2" charset="2"/>
              <a:buAutoNum type="romanUcPeriod"/>
              <a:defRPr sz="2800"/>
            </a:lvl1pPr>
          </a:lstStyle>
          <a:p>
            <a:r>
              <a:rPr lang="fr-FR"/>
              <a:t>Modifiez le style des sous-titres du masque</a:t>
            </a:r>
            <a:endParaRPr lang="fr-FR" dirty="0"/>
          </a:p>
        </p:txBody>
      </p:sp>
      <p:sp>
        <p:nvSpPr>
          <p:cNvPr id="6" name="Rectangle 47">
            <a:extLst>
              <a:ext uri="{FF2B5EF4-FFF2-40B4-BE49-F238E27FC236}">
                <a16:creationId xmlns:a16="http://schemas.microsoft.com/office/drawing/2014/main" id="{1348FD23-8400-4236-8DC6-BA5C5B682D1D}"/>
              </a:ext>
            </a:extLst>
          </p:cNvPr>
          <p:cNvSpPr>
            <a:spLocks noGrp="1" noChangeArrowheads="1"/>
          </p:cNvSpPr>
          <p:nvPr>
            <p:ph type="dt" sz="quarter" idx="10"/>
          </p:nvPr>
        </p:nvSpPr>
        <p:spPr bwMode="auto"/>
        <p:txBody>
          <a:bodyPr/>
          <a:lstStyle>
            <a:lvl1pPr>
              <a:defRPr/>
            </a:lvl1pPr>
          </a:lstStyle>
          <a:p>
            <a:pPr>
              <a:defRPr/>
            </a:pPr>
            <a:r>
              <a:rPr lang="fr-FR"/>
              <a:t>2020-08-10</a:t>
            </a:r>
          </a:p>
        </p:txBody>
      </p:sp>
      <p:sp>
        <p:nvSpPr>
          <p:cNvPr id="7" name="Rectangle 48">
            <a:extLst>
              <a:ext uri="{FF2B5EF4-FFF2-40B4-BE49-F238E27FC236}">
                <a16:creationId xmlns:a16="http://schemas.microsoft.com/office/drawing/2014/main" id="{A19635A0-ACC0-474E-A5B7-67C57F57360E}"/>
              </a:ext>
            </a:extLst>
          </p:cNvPr>
          <p:cNvSpPr>
            <a:spLocks noGrp="1" noChangeArrowheads="1"/>
          </p:cNvSpPr>
          <p:nvPr>
            <p:ph type="ftr" sz="quarter" idx="11"/>
          </p:nvPr>
        </p:nvSpPr>
        <p:spPr bwMode="auto"/>
        <p:txBody>
          <a:bodyPr/>
          <a:lstStyle>
            <a:lvl1pPr>
              <a:defRPr/>
            </a:lvl1pPr>
          </a:lstStyle>
          <a:p>
            <a:pPr>
              <a:defRPr/>
            </a:pPr>
            <a:r>
              <a:rPr lang="fr-FR"/>
              <a:t>Powerpoint - Pr Emmanuel Chazard</a:t>
            </a:r>
          </a:p>
        </p:txBody>
      </p:sp>
      <p:sp>
        <p:nvSpPr>
          <p:cNvPr id="8" name="Rectangle 49">
            <a:extLst>
              <a:ext uri="{FF2B5EF4-FFF2-40B4-BE49-F238E27FC236}">
                <a16:creationId xmlns:a16="http://schemas.microsoft.com/office/drawing/2014/main" id="{D9F43AA5-D87A-462B-A2DF-2F9888F24DF8}"/>
              </a:ext>
            </a:extLst>
          </p:cNvPr>
          <p:cNvSpPr>
            <a:spLocks noGrp="1" noChangeArrowheads="1"/>
          </p:cNvSpPr>
          <p:nvPr>
            <p:ph type="sldNum" sz="quarter" idx="12"/>
          </p:nvPr>
        </p:nvSpPr>
        <p:spPr bwMode="auto"/>
        <p:txBody>
          <a:bodyPr/>
          <a:lstStyle>
            <a:lvl1pPr>
              <a:defRPr/>
            </a:lvl1pPr>
          </a:lstStyle>
          <a:p>
            <a:fld id="{885AB6EE-E918-4558-BC98-2A1B633FC439}" type="slidenum">
              <a:rPr lang="fr-FR" altLang="fr-FR"/>
              <a:pPr/>
              <a:t>‹N°›</a:t>
            </a:fld>
            <a:endParaRPr lang="fr-FR" altLang="fr-FR"/>
          </a:p>
        </p:txBody>
      </p:sp>
    </p:spTree>
    <p:extLst>
      <p:ext uri="{BB962C8B-B14F-4D97-AF65-F5344CB8AC3E}">
        <p14:creationId xmlns:p14="http://schemas.microsoft.com/office/powerpoint/2010/main" val="256961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ln>
            <a:noFill/>
          </a:ln>
        </p:spPr>
        <p:txBody>
          <a:bodyPr/>
          <a:lstStyle/>
          <a:p>
            <a:r>
              <a:rPr lang="fr-FR"/>
              <a:t>Modifiez le style du titre</a:t>
            </a:r>
          </a:p>
        </p:txBody>
      </p:sp>
      <p:sp>
        <p:nvSpPr>
          <p:cNvPr id="3" name="Espace réservé du texte vertical 2"/>
          <p:cNvSpPr>
            <a:spLocks noGrp="1"/>
          </p:cNvSpPr>
          <p:nvPr>
            <p:ph type="body" orient="vert" idx="1"/>
          </p:nvPr>
        </p:nvSpPr>
        <p:spPr>
          <a:ln>
            <a:noFill/>
          </a:ln>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1">
            <a:extLst>
              <a:ext uri="{FF2B5EF4-FFF2-40B4-BE49-F238E27FC236}">
                <a16:creationId xmlns:a16="http://schemas.microsoft.com/office/drawing/2014/main" id="{D16EBF0A-2F67-4E01-8C88-B0B35F0BB666}"/>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5" name="Rectangle 12">
            <a:extLst>
              <a:ext uri="{FF2B5EF4-FFF2-40B4-BE49-F238E27FC236}">
                <a16:creationId xmlns:a16="http://schemas.microsoft.com/office/drawing/2014/main" id="{28B530A1-2877-4E1E-9177-209823881EF3}"/>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6" name="Rectangle 13">
            <a:extLst>
              <a:ext uri="{FF2B5EF4-FFF2-40B4-BE49-F238E27FC236}">
                <a16:creationId xmlns:a16="http://schemas.microsoft.com/office/drawing/2014/main" id="{97ED637F-17E2-43D0-8288-B2502D6D5CD2}"/>
              </a:ext>
            </a:extLst>
          </p:cNvPr>
          <p:cNvSpPr>
            <a:spLocks noGrp="1" noChangeArrowheads="1"/>
          </p:cNvSpPr>
          <p:nvPr>
            <p:ph type="sldNum" sz="quarter" idx="12"/>
          </p:nvPr>
        </p:nvSpPr>
        <p:spPr>
          <a:ln/>
        </p:spPr>
        <p:txBody>
          <a:bodyPr/>
          <a:lstStyle>
            <a:lvl1pPr>
              <a:defRPr/>
            </a:lvl1pPr>
          </a:lstStyle>
          <a:p>
            <a:fld id="{9443C298-91C9-40F0-ABB8-ECAEF89CC067}" type="slidenum">
              <a:rPr lang="fr-FR" altLang="fr-FR"/>
              <a:pPr/>
              <a:t>‹N°›</a:t>
            </a:fld>
            <a:endParaRPr lang="fr-FR" altLang="fr-FR"/>
          </a:p>
        </p:txBody>
      </p:sp>
    </p:spTree>
    <p:extLst>
      <p:ext uri="{BB962C8B-B14F-4D97-AF65-F5344CB8AC3E}">
        <p14:creationId xmlns:p14="http://schemas.microsoft.com/office/powerpoint/2010/main" val="246695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88900"/>
            <a:ext cx="2286000" cy="6235700"/>
          </a:xfrm>
          <a:ln>
            <a:noFill/>
          </a:ln>
        </p:spPr>
        <p:txBody>
          <a:bodyPr vert="eaVert"/>
          <a:lstStyle/>
          <a:p>
            <a:r>
              <a:rPr lang="fr-FR"/>
              <a:t>Modifiez le style du titre</a:t>
            </a:r>
          </a:p>
        </p:txBody>
      </p:sp>
      <p:sp>
        <p:nvSpPr>
          <p:cNvPr id="3" name="Espace réservé du texte vertical 2"/>
          <p:cNvSpPr>
            <a:spLocks noGrp="1"/>
          </p:cNvSpPr>
          <p:nvPr>
            <p:ph type="body" orient="vert" idx="1"/>
          </p:nvPr>
        </p:nvSpPr>
        <p:spPr>
          <a:xfrm>
            <a:off x="0" y="88900"/>
            <a:ext cx="6705600" cy="6235700"/>
          </a:xfrm>
          <a:ln>
            <a:noFill/>
          </a:ln>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1">
            <a:extLst>
              <a:ext uri="{FF2B5EF4-FFF2-40B4-BE49-F238E27FC236}">
                <a16:creationId xmlns:a16="http://schemas.microsoft.com/office/drawing/2014/main" id="{A6093F0F-3E56-470C-8AD3-BAA34B683299}"/>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5" name="Rectangle 12">
            <a:extLst>
              <a:ext uri="{FF2B5EF4-FFF2-40B4-BE49-F238E27FC236}">
                <a16:creationId xmlns:a16="http://schemas.microsoft.com/office/drawing/2014/main" id="{68833E67-13D4-45DC-B4F4-DA4799A09488}"/>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6" name="Rectangle 13">
            <a:extLst>
              <a:ext uri="{FF2B5EF4-FFF2-40B4-BE49-F238E27FC236}">
                <a16:creationId xmlns:a16="http://schemas.microsoft.com/office/drawing/2014/main" id="{778ABB28-16E0-4DB1-80A7-9EF7786AE842}"/>
              </a:ext>
            </a:extLst>
          </p:cNvPr>
          <p:cNvSpPr>
            <a:spLocks noGrp="1" noChangeArrowheads="1"/>
          </p:cNvSpPr>
          <p:nvPr>
            <p:ph type="sldNum" sz="quarter" idx="12"/>
          </p:nvPr>
        </p:nvSpPr>
        <p:spPr>
          <a:ln/>
        </p:spPr>
        <p:txBody>
          <a:bodyPr/>
          <a:lstStyle>
            <a:lvl1pPr>
              <a:defRPr/>
            </a:lvl1pPr>
          </a:lstStyle>
          <a:p>
            <a:fld id="{A2805B01-F737-43DA-8135-3D7B3EF9B5B0}" type="slidenum">
              <a:rPr lang="fr-FR" altLang="fr-FR"/>
              <a:pPr/>
              <a:t>‹N°›</a:t>
            </a:fld>
            <a:endParaRPr lang="fr-FR" altLang="fr-FR"/>
          </a:p>
        </p:txBody>
      </p:sp>
    </p:spTree>
    <p:extLst>
      <p:ext uri="{BB962C8B-B14F-4D97-AF65-F5344CB8AC3E}">
        <p14:creationId xmlns:p14="http://schemas.microsoft.com/office/powerpoint/2010/main" val="1649194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ACC338-9E55-427B-A998-A84117E628E5}"/>
              </a:ext>
            </a:extLst>
          </p:cNvPr>
          <p:cNvSpPr>
            <a:spLocks noGrp="1"/>
          </p:cNvSpPr>
          <p:nvPr>
            <p:ph type="title"/>
          </p:nvPr>
        </p:nvSpPr>
        <p:spPr/>
        <p:txBody>
          <a:bodyPr/>
          <a:lstStyle>
            <a:lvl1pPr>
              <a:defRPr i="1">
                <a:solidFill>
                  <a:srgbClr val="FF0000"/>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F1E605A0-B8F7-4B91-8788-0A652C4E98A5}"/>
              </a:ext>
            </a:extLst>
          </p:cNvPr>
          <p:cNvSpPr>
            <a:spLocks noGrp="1"/>
          </p:cNvSpPr>
          <p:nvPr>
            <p:ph type="dt" sz="half" idx="10"/>
          </p:nvPr>
        </p:nvSpPr>
        <p:spPr/>
        <p:txBody>
          <a:bodyPr/>
          <a:lstStyle/>
          <a:p>
            <a:pPr>
              <a:defRPr/>
            </a:pPr>
            <a:r>
              <a:rPr lang="fr-FR"/>
              <a:t>2020-08-10</a:t>
            </a:r>
            <a:endParaRPr lang="fr-FR" dirty="0"/>
          </a:p>
        </p:txBody>
      </p:sp>
      <p:sp>
        <p:nvSpPr>
          <p:cNvPr id="4" name="Espace réservé du pied de page 3">
            <a:extLst>
              <a:ext uri="{FF2B5EF4-FFF2-40B4-BE49-F238E27FC236}">
                <a16:creationId xmlns:a16="http://schemas.microsoft.com/office/drawing/2014/main" id="{DBCACB86-19D7-4995-ADAE-AE8C2873BAB1}"/>
              </a:ext>
            </a:extLst>
          </p:cNvPr>
          <p:cNvSpPr>
            <a:spLocks noGrp="1"/>
          </p:cNvSpPr>
          <p:nvPr>
            <p:ph type="ftr" sz="quarter" idx="11"/>
          </p:nvPr>
        </p:nvSpPr>
        <p:spPr/>
        <p:txBody>
          <a:bodyPr/>
          <a:lstStyle/>
          <a:p>
            <a:pPr>
              <a:defRPr/>
            </a:pPr>
            <a:r>
              <a:rPr lang="fr-FR"/>
              <a:t>Powerpoint - Pr Emmanuel Chazard</a:t>
            </a:r>
            <a:endParaRPr lang="fr-FR" dirty="0"/>
          </a:p>
        </p:txBody>
      </p:sp>
      <p:sp>
        <p:nvSpPr>
          <p:cNvPr id="5" name="Espace réservé du numéro de diapositive 4">
            <a:extLst>
              <a:ext uri="{FF2B5EF4-FFF2-40B4-BE49-F238E27FC236}">
                <a16:creationId xmlns:a16="http://schemas.microsoft.com/office/drawing/2014/main" id="{B3DBF474-FD81-4141-99B8-EA598B9DF924}"/>
              </a:ext>
            </a:extLst>
          </p:cNvPr>
          <p:cNvSpPr>
            <a:spLocks noGrp="1"/>
          </p:cNvSpPr>
          <p:nvPr>
            <p:ph type="sldNum" sz="quarter" idx="12"/>
          </p:nvPr>
        </p:nvSpPr>
        <p:spPr/>
        <p:txBody>
          <a:bodyPr/>
          <a:lstStyle/>
          <a:p>
            <a:fld id="{6F3407E4-6E7F-4AE7-B2C5-3C2751B684EE}" type="slidenum">
              <a:rPr lang="fr-FR" altLang="fr-FR" smtClean="0"/>
              <a:pPr/>
              <a:t>‹N°›</a:t>
            </a:fld>
            <a:endParaRPr lang="fr-FR" altLang="fr-FR"/>
          </a:p>
        </p:txBody>
      </p:sp>
      <p:sp>
        <p:nvSpPr>
          <p:cNvPr id="6" name="Espace réservé du contenu 3">
            <a:extLst>
              <a:ext uri="{FF2B5EF4-FFF2-40B4-BE49-F238E27FC236}">
                <a16:creationId xmlns:a16="http://schemas.microsoft.com/office/drawing/2014/main" id="{9783D0F9-BB0F-4027-8C57-824209587A4D}"/>
              </a:ext>
            </a:extLst>
          </p:cNvPr>
          <p:cNvSpPr>
            <a:spLocks noGrp="1"/>
          </p:cNvSpPr>
          <p:nvPr>
            <p:ph sz="half" idx="2"/>
          </p:nvPr>
        </p:nvSpPr>
        <p:spPr>
          <a:xfrm>
            <a:off x="4648200" y="1600200"/>
            <a:ext cx="4316413"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8" name="Image 8">
            <a:extLst>
              <a:ext uri="{FF2B5EF4-FFF2-40B4-BE49-F238E27FC236}">
                <a16:creationId xmlns:a16="http://schemas.microsoft.com/office/drawing/2014/main" id="{8A257E08-624A-43EE-9951-3923187593E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1782" y="2636912"/>
            <a:ext cx="4032250"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066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ln>
            <a:noFill/>
          </a:ln>
        </p:spPr>
        <p:txBody>
          <a:bodyPr/>
          <a:lstStyle/>
          <a:p>
            <a:r>
              <a:rPr lang="fr-FR"/>
              <a:t>Modifiez le style du titre</a:t>
            </a:r>
            <a:endParaRPr lang="fr-FR" dirty="0"/>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Rectangle 11">
            <a:extLst>
              <a:ext uri="{FF2B5EF4-FFF2-40B4-BE49-F238E27FC236}">
                <a16:creationId xmlns:a16="http://schemas.microsoft.com/office/drawing/2014/main" id="{97335DF3-FAF6-43C0-A510-785AFD513B6A}"/>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5" name="Rectangle 12">
            <a:extLst>
              <a:ext uri="{FF2B5EF4-FFF2-40B4-BE49-F238E27FC236}">
                <a16:creationId xmlns:a16="http://schemas.microsoft.com/office/drawing/2014/main" id="{33C5D9CD-D459-433F-9433-C41877FF901F}"/>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6" name="Rectangle 13">
            <a:extLst>
              <a:ext uri="{FF2B5EF4-FFF2-40B4-BE49-F238E27FC236}">
                <a16:creationId xmlns:a16="http://schemas.microsoft.com/office/drawing/2014/main" id="{4190BEEC-E432-46B7-A646-93A54A81889A}"/>
              </a:ext>
            </a:extLst>
          </p:cNvPr>
          <p:cNvSpPr>
            <a:spLocks noGrp="1" noChangeArrowheads="1"/>
          </p:cNvSpPr>
          <p:nvPr>
            <p:ph type="sldNum" sz="quarter" idx="12"/>
          </p:nvPr>
        </p:nvSpPr>
        <p:spPr>
          <a:ln/>
        </p:spPr>
        <p:txBody>
          <a:bodyPr/>
          <a:lstStyle>
            <a:lvl1pPr>
              <a:defRPr/>
            </a:lvl1pPr>
          </a:lstStyle>
          <a:p>
            <a:fld id="{2F750E0C-345E-4729-8D38-D143737B656D}" type="slidenum">
              <a:rPr lang="fr-FR" altLang="fr-FR"/>
              <a:pPr/>
              <a:t>‹N°›</a:t>
            </a:fld>
            <a:endParaRPr lang="fr-FR" altLang="fr-FR"/>
          </a:p>
        </p:txBody>
      </p:sp>
    </p:spTree>
    <p:extLst>
      <p:ext uri="{BB962C8B-B14F-4D97-AF65-F5344CB8AC3E}">
        <p14:creationId xmlns:p14="http://schemas.microsoft.com/office/powerpoint/2010/main" val="2860972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11">
            <a:extLst>
              <a:ext uri="{FF2B5EF4-FFF2-40B4-BE49-F238E27FC236}">
                <a16:creationId xmlns:a16="http://schemas.microsoft.com/office/drawing/2014/main" id="{CCEF0D3D-E93F-4606-9F42-D06CDF227B00}"/>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5" name="Rectangle 12">
            <a:extLst>
              <a:ext uri="{FF2B5EF4-FFF2-40B4-BE49-F238E27FC236}">
                <a16:creationId xmlns:a16="http://schemas.microsoft.com/office/drawing/2014/main" id="{36ACCD3F-D941-40AF-98AC-2D4D32BBEFC0}"/>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6" name="Rectangle 13">
            <a:extLst>
              <a:ext uri="{FF2B5EF4-FFF2-40B4-BE49-F238E27FC236}">
                <a16:creationId xmlns:a16="http://schemas.microsoft.com/office/drawing/2014/main" id="{54520E44-7971-43DC-BF37-4D58A8DDB1CF}"/>
              </a:ext>
            </a:extLst>
          </p:cNvPr>
          <p:cNvSpPr>
            <a:spLocks noGrp="1" noChangeArrowheads="1"/>
          </p:cNvSpPr>
          <p:nvPr>
            <p:ph type="sldNum" sz="quarter" idx="12"/>
          </p:nvPr>
        </p:nvSpPr>
        <p:spPr>
          <a:ln/>
        </p:spPr>
        <p:txBody>
          <a:bodyPr/>
          <a:lstStyle>
            <a:lvl1pPr>
              <a:defRPr/>
            </a:lvl1pPr>
          </a:lstStyle>
          <a:p>
            <a:fld id="{D6F13BE5-D365-4B5B-9B6D-E77147207431}" type="slidenum">
              <a:rPr lang="fr-FR" altLang="fr-FR"/>
              <a:pPr/>
              <a:t>‹N°›</a:t>
            </a:fld>
            <a:endParaRPr lang="fr-FR" altLang="fr-FR"/>
          </a:p>
        </p:txBody>
      </p:sp>
    </p:spTree>
    <p:extLst>
      <p:ext uri="{BB962C8B-B14F-4D97-AF65-F5344CB8AC3E}">
        <p14:creationId xmlns:p14="http://schemas.microsoft.com/office/powerpoint/2010/main" val="3257711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ln>
            <a:noFill/>
          </a:ln>
        </p:spPr>
        <p:txBody>
          <a:bodyPr/>
          <a:lstStyle/>
          <a:p>
            <a:r>
              <a:rPr lang="fr-FR"/>
              <a:t>Modifiez le style du titre</a:t>
            </a:r>
            <a:endParaRPr lang="fr-FR" dirty="0"/>
          </a:p>
        </p:txBody>
      </p:sp>
      <p:sp>
        <p:nvSpPr>
          <p:cNvPr id="3" name="Espace réservé du contenu 2"/>
          <p:cNvSpPr>
            <a:spLocks noGrp="1"/>
          </p:cNvSpPr>
          <p:nvPr>
            <p:ph sz="half" idx="1"/>
          </p:nvPr>
        </p:nvSpPr>
        <p:spPr>
          <a:xfrm>
            <a:off x="179388" y="1600200"/>
            <a:ext cx="43164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316413"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Rectangle 11">
            <a:extLst>
              <a:ext uri="{FF2B5EF4-FFF2-40B4-BE49-F238E27FC236}">
                <a16:creationId xmlns:a16="http://schemas.microsoft.com/office/drawing/2014/main" id="{4A3A4463-222A-4794-9320-BFEC17F3FA6E}"/>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6" name="Rectangle 12">
            <a:extLst>
              <a:ext uri="{FF2B5EF4-FFF2-40B4-BE49-F238E27FC236}">
                <a16:creationId xmlns:a16="http://schemas.microsoft.com/office/drawing/2014/main" id="{65BF1288-97FB-44C5-8C7F-F62AE234FB7E}"/>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7" name="Rectangle 13">
            <a:extLst>
              <a:ext uri="{FF2B5EF4-FFF2-40B4-BE49-F238E27FC236}">
                <a16:creationId xmlns:a16="http://schemas.microsoft.com/office/drawing/2014/main" id="{38F75300-626E-4DBF-B7EB-C47A8472C955}"/>
              </a:ext>
            </a:extLst>
          </p:cNvPr>
          <p:cNvSpPr>
            <a:spLocks noGrp="1" noChangeArrowheads="1"/>
          </p:cNvSpPr>
          <p:nvPr>
            <p:ph type="sldNum" sz="quarter" idx="12"/>
          </p:nvPr>
        </p:nvSpPr>
        <p:spPr>
          <a:ln/>
        </p:spPr>
        <p:txBody>
          <a:bodyPr/>
          <a:lstStyle>
            <a:lvl1pPr>
              <a:defRPr/>
            </a:lvl1pPr>
          </a:lstStyle>
          <a:p>
            <a:fld id="{C73ED356-1D56-47C8-AC95-C30CCD691968}" type="slidenum">
              <a:rPr lang="fr-FR" altLang="fr-FR"/>
              <a:pPr/>
              <a:t>‹N°›</a:t>
            </a:fld>
            <a:endParaRPr lang="fr-FR" altLang="fr-FR"/>
          </a:p>
        </p:txBody>
      </p:sp>
    </p:spTree>
    <p:extLst>
      <p:ext uri="{BB962C8B-B14F-4D97-AF65-F5344CB8AC3E}">
        <p14:creationId xmlns:p14="http://schemas.microsoft.com/office/powerpoint/2010/main" val="423957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5213" y="0"/>
            <a:ext cx="9128787" cy="1498736"/>
          </a:xfrm>
          <a:ln>
            <a:noFill/>
          </a:ln>
        </p:spPr>
        <p:txBody>
          <a:bodyPr/>
          <a:lstStyle>
            <a:lvl1pPr>
              <a:defRPr/>
            </a:lvl1pPr>
          </a:lstStyle>
          <a:p>
            <a:r>
              <a:rPr lang="fr-FR"/>
              <a:t>Modifiez le style du titre</a:t>
            </a:r>
            <a:endParaRPr lang="fr-FR" dirty="0"/>
          </a:p>
        </p:txBody>
      </p:sp>
      <p:sp>
        <p:nvSpPr>
          <p:cNvPr id="3" name="Espace réservé du texte 2"/>
          <p:cNvSpPr>
            <a:spLocks noGrp="1"/>
          </p:cNvSpPr>
          <p:nvPr>
            <p:ph type="body" idx="1"/>
          </p:nvPr>
        </p:nvSpPr>
        <p:spPr>
          <a:xfrm>
            <a:off x="451566" y="1599772"/>
            <a:ext cx="4040188" cy="639762"/>
          </a:xfrm>
          <a:ln>
            <a:noFill/>
          </a:ln>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1566" y="2239534"/>
            <a:ext cx="4040188" cy="4256782"/>
          </a:xfrm>
          <a:ln>
            <a:noFill/>
          </a:ln>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u texte 4"/>
          <p:cNvSpPr>
            <a:spLocks noGrp="1"/>
          </p:cNvSpPr>
          <p:nvPr>
            <p:ph type="body" sz="quarter" idx="3"/>
          </p:nvPr>
        </p:nvSpPr>
        <p:spPr>
          <a:xfrm>
            <a:off x="4639391" y="1599772"/>
            <a:ext cx="4041775" cy="639762"/>
          </a:xfrm>
          <a:ln>
            <a:noFill/>
          </a:ln>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39391" y="2239534"/>
            <a:ext cx="4041775" cy="4256782"/>
          </a:xfrm>
          <a:ln>
            <a:noFill/>
          </a:ln>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11">
            <a:extLst>
              <a:ext uri="{FF2B5EF4-FFF2-40B4-BE49-F238E27FC236}">
                <a16:creationId xmlns:a16="http://schemas.microsoft.com/office/drawing/2014/main" id="{1489283B-47EC-4C09-A976-F272147638AB}"/>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8" name="Rectangle 12">
            <a:extLst>
              <a:ext uri="{FF2B5EF4-FFF2-40B4-BE49-F238E27FC236}">
                <a16:creationId xmlns:a16="http://schemas.microsoft.com/office/drawing/2014/main" id="{26F91372-B87F-44EF-9815-613F946E4444}"/>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9" name="Rectangle 13">
            <a:extLst>
              <a:ext uri="{FF2B5EF4-FFF2-40B4-BE49-F238E27FC236}">
                <a16:creationId xmlns:a16="http://schemas.microsoft.com/office/drawing/2014/main" id="{C967EBD4-97F2-4F87-B10E-C4C61A8B2C5E}"/>
              </a:ext>
            </a:extLst>
          </p:cNvPr>
          <p:cNvSpPr>
            <a:spLocks noGrp="1" noChangeArrowheads="1"/>
          </p:cNvSpPr>
          <p:nvPr>
            <p:ph type="sldNum" sz="quarter" idx="12"/>
          </p:nvPr>
        </p:nvSpPr>
        <p:spPr>
          <a:ln/>
        </p:spPr>
        <p:txBody>
          <a:bodyPr/>
          <a:lstStyle>
            <a:lvl1pPr>
              <a:defRPr/>
            </a:lvl1pPr>
          </a:lstStyle>
          <a:p>
            <a:fld id="{DDBB5A13-852F-412C-84D4-F80752B79858}" type="slidenum">
              <a:rPr lang="fr-FR" altLang="fr-FR"/>
              <a:pPr/>
              <a:t>‹N°›</a:t>
            </a:fld>
            <a:endParaRPr lang="fr-FR" altLang="fr-FR"/>
          </a:p>
        </p:txBody>
      </p:sp>
    </p:spTree>
    <p:extLst>
      <p:ext uri="{BB962C8B-B14F-4D97-AF65-F5344CB8AC3E}">
        <p14:creationId xmlns:p14="http://schemas.microsoft.com/office/powerpoint/2010/main" val="4160593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ln>
            <a:noFill/>
          </a:ln>
        </p:spPr>
        <p:txBody>
          <a:bodyPr/>
          <a:lstStyle/>
          <a:p>
            <a:r>
              <a:rPr lang="fr-FR"/>
              <a:t>Modifiez le style du titre</a:t>
            </a:r>
          </a:p>
        </p:txBody>
      </p:sp>
      <p:sp>
        <p:nvSpPr>
          <p:cNvPr id="3" name="Rectangle 11">
            <a:extLst>
              <a:ext uri="{FF2B5EF4-FFF2-40B4-BE49-F238E27FC236}">
                <a16:creationId xmlns:a16="http://schemas.microsoft.com/office/drawing/2014/main" id="{BFA2B1F8-BEE2-4E6E-BF27-48E05F52EAAA}"/>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4" name="Rectangle 12">
            <a:extLst>
              <a:ext uri="{FF2B5EF4-FFF2-40B4-BE49-F238E27FC236}">
                <a16:creationId xmlns:a16="http://schemas.microsoft.com/office/drawing/2014/main" id="{08AD257F-2ED0-4049-8D9F-1826ECC310E6}"/>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5" name="Rectangle 13">
            <a:extLst>
              <a:ext uri="{FF2B5EF4-FFF2-40B4-BE49-F238E27FC236}">
                <a16:creationId xmlns:a16="http://schemas.microsoft.com/office/drawing/2014/main" id="{849DDD7E-7FB9-4888-AB8F-BE39D284C654}"/>
              </a:ext>
            </a:extLst>
          </p:cNvPr>
          <p:cNvSpPr>
            <a:spLocks noGrp="1" noChangeArrowheads="1"/>
          </p:cNvSpPr>
          <p:nvPr>
            <p:ph type="sldNum" sz="quarter" idx="12"/>
          </p:nvPr>
        </p:nvSpPr>
        <p:spPr>
          <a:ln/>
        </p:spPr>
        <p:txBody>
          <a:bodyPr/>
          <a:lstStyle>
            <a:lvl1pPr>
              <a:defRPr/>
            </a:lvl1pPr>
          </a:lstStyle>
          <a:p>
            <a:fld id="{6920153A-79EE-477C-8734-9C2A366EDE6B}" type="slidenum">
              <a:rPr lang="fr-FR" altLang="fr-FR"/>
              <a:pPr/>
              <a:t>‹N°›</a:t>
            </a:fld>
            <a:endParaRPr lang="fr-FR" altLang="fr-FR"/>
          </a:p>
        </p:txBody>
      </p:sp>
    </p:spTree>
    <p:extLst>
      <p:ext uri="{BB962C8B-B14F-4D97-AF65-F5344CB8AC3E}">
        <p14:creationId xmlns:p14="http://schemas.microsoft.com/office/powerpoint/2010/main" val="5727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CBDE95BD-B50B-4EC3-A1DB-5B6ECF5826D6}"/>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3" name="Rectangle 12">
            <a:extLst>
              <a:ext uri="{FF2B5EF4-FFF2-40B4-BE49-F238E27FC236}">
                <a16:creationId xmlns:a16="http://schemas.microsoft.com/office/drawing/2014/main" id="{F5C668BC-0202-4F1E-A982-573242AF7D93}"/>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4" name="Rectangle 13">
            <a:extLst>
              <a:ext uri="{FF2B5EF4-FFF2-40B4-BE49-F238E27FC236}">
                <a16:creationId xmlns:a16="http://schemas.microsoft.com/office/drawing/2014/main" id="{020C5E68-87F6-4411-9DC8-79E7617516D1}"/>
              </a:ext>
            </a:extLst>
          </p:cNvPr>
          <p:cNvSpPr>
            <a:spLocks noGrp="1" noChangeArrowheads="1"/>
          </p:cNvSpPr>
          <p:nvPr>
            <p:ph type="sldNum" sz="quarter" idx="12"/>
          </p:nvPr>
        </p:nvSpPr>
        <p:spPr>
          <a:ln/>
        </p:spPr>
        <p:txBody>
          <a:bodyPr/>
          <a:lstStyle>
            <a:lvl1pPr>
              <a:defRPr/>
            </a:lvl1pPr>
          </a:lstStyle>
          <a:p>
            <a:fld id="{89A7F199-CFF0-4E84-AFAB-80106A63E2FF}" type="slidenum">
              <a:rPr lang="fr-FR" altLang="fr-FR"/>
              <a:pPr/>
              <a:t>‹N°›</a:t>
            </a:fld>
            <a:endParaRPr lang="fr-FR" altLang="fr-FR"/>
          </a:p>
        </p:txBody>
      </p:sp>
    </p:spTree>
    <p:extLst>
      <p:ext uri="{BB962C8B-B14F-4D97-AF65-F5344CB8AC3E}">
        <p14:creationId xmlns:p14="http://schemas.microsoft.com/office/powerpoint/2010/main" val="3905356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11">
            <a:extLst>
              <a:ext uri="{FF2B5EF4-FFF2-40B4-BE49-F238E27FC236}">
                <a16:creationId xmlns:a16="http://schemas.microsoft.com/office/drawing/2014/main" id="{D032DAFE-C306-410F-B92E-FA3C34D801AA}"/>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6" name="Rectangle 12">
            <a:extLst>
              <a:ext uri="{FF2B5EF4-FFF2-40B4-BE49-F238E27FC236}">
                <a16:creationId xmlns:a16="http://schemas.microsoft.com/office/drawing/2014/main" id="{9CE48154-8EC6-4836-A34B-B48313383D68}"/>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7" name="Rectangle 13">
            <a:extLst>
              <a:ext uri="{FF2B5EF4-FFF2-40B4-BE49-F238E27FC236}">
                <a16:creationId xmlns:a16="http://schemas.microsoft.com/office/drawing/2014/main" id="{1C6F076A-0506-47F6-AE46-5373DD3039E0}"/>
              </a:ext>
            </a:extLst>
          </p:cNvPr>
          <p:cNvSpPr>
            <a:spLocks noGrp="1" noChangeArrowheads="1"/>
          </p:cNvSpPr>
          <p:nvPr>
            <p:ph type="sldNum" sz="quarter" idx="12"/>
          </p:nvPr>
        </p:nvSpPr>
        <p:spPr>
          <a:ln/>
        </p:spPr>
        <p:txBody>
          <a:bodyPr/>
          <a:lstStyle>
            <a:lvl1pPr>
              <a:defRPr/>
            </a:lvl1pPr>
          </a:lstStyle>
          <a:p>
            <a:fld id="{90600B5C-8357-489E-BCF0-5649ED73C3AE}" type="slidenum">
              <a:rPr lang="fr-FR" altLang="fr-FR"/>
              <a:pPr/>
              <a:t>‹N°›</a:t>
            </a:fld>
            <a:endParaRPr lang="fr-FR" altLang="fr-FR"/>
          </a:p>
        </p:txBody>
      </p:sp>
    </p:spTree>
    <p:extLst>
      <p:ext uri="{BB962C8B-B14F-4D97-AF65-F5344CB8AC3E}">
        <p14:creationId xmlns:p14="http://schemas.microsoft.com/office/powerpoint/2010/main" val="455882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11">
            <a:extLst>
              <a:ext uri="{FF2B5EF4-FFF2-40B4-BE49-F238E27FC236}">
                <a16:creationId xmlns:a16="http://schemas.microsoft.com/office/drawing/2014/main" id="{49A17AB3-1904-43EF-8815-B769FF9147E8}"/>
              </a:ext>
            </a:extLst>
          </p:cNvPr>
          <p:cNvSpPr>
            <a:spLocks noGrp="1" noChangeArrowheads="1"/>
          </p:cNvSpPr>
          <p:nvPr>
            <p:ph type="dt" sz="half" idx="10"/>
          </p:nvPr>
        </p:nvSpPr>
        <p:spPr>
          <a:ln/>
        </p:spPr>
        <p:txBody>
          <a:bodyPr/>
          <a:lstStyle>
            <a:lvl1pPr>
              <a:defRPr/>
            </a:lvl1pPr>
          </a:lstStyle>
          <a:p>
            <a:pPr>
              <a:defRPr/>
            </a:pPr>
            <a:r>
              <a:rPr lang="fr-FR"/>
              <a:t>2020-08-10</a:t>
            </a:r>
            <a:endParaRPr lang="fr-FR" dirty="0"/>
          </a:p>
        </p:txBody>
      </p:sp>
      <p:sp>
        <p:nvSpPr>
          <p:cNvPr id="6" name="Rectangle 12">
            <a:extLst>
              <a:ext uri="{FF2B5EF4-FFF2-40B4-BE49-F238E27FC236}">
                <a16:creationId xmlns:a16="http://schemas.microsoft.com/office/drawing/2014/main" id="{B79BE86B-2A63-49E7-99E0-DD7E36F7E928}"/>
              </a:ext>
            </a:extLst>
          </p:cNvPr>
          <p:cNvSpPr>
            <a:spLocks noGrp="1" noChangeArrowheads="1"/>
          </p:cNvSpPr>
          <p:nvPr>
            <p:ph type="ftr" sz="quarter" idx="11"/>
          </p:nvPr>
        </p:nvSpPr>
        <p:spPr>
          <a:ln/>
        </p:spPr>
        <p:txBody>
          <a:bodyPr/>
          <a:lstStyle>
            <a:lvl1pPr>
              <a:defRPr/>
            </a:lvl1pPr>
          </a:lstStyle>
          <a:p>
            <a:pPr>
              <a:defRPr/>
            </a:pPr>
            <a:r>
              <a:rPr lang="fr-FR"/>
              <a:t>Powerpoint - Pr Emmanuel Chazard</a:t>
            </a:r>
            <a:endParaRPr lang="fr-FR" dirty="0"/>
          </a:p>
        </p:txBody>
      </p:sp>
      <p:sp>
        <p:nvSpPr>
          <p:cNvPr id="7" name="Rectangle 13">
            <a:extLst>
              <a:ext uri="{FF2B5EF4-FFF2-40B4-BE49-F238E27FC236}">
                <a16:creationId xmlns:a16="http://schemas.microsoft.com/office/drawing/2014/main" id="{356BCFAF-B5B0-4187-8313-4EC885DC46F5}"/>
              </a:ext>
            </a:extLst>
          </p:cNvPr>
          <p:cNvSpPr>
            <a:spLocks noGrp="1" noChangeArrowheads="1"/>
          </p:cNvSpPr>
          <p:nvPr>
            <p:ph type="sldNum" sz="quarter" idx="12"/>
          </p:nvPr>
        </p:nvSpPr>
        <p:spPr>
          <a:ln/>
        </p:spPr>
        <p:txBody>
          <a:bodyPr/>
          <a:lstStyle>
            <a:lvl1pPr>
              <a:defRPr/>
            </a:lvl1pPr>
          </a:lstStyle>
          <a:p>
            <a:fld id="{A49B8E50-BA41-4F50-A043-EF10645B32E3}" type="slidenum">
              <a:rPr lang="fr-FR" altLang="fr-FR"/>
              <a:pPr/>
              <a:t>‹N°›</a:t>
            </a:fld>
            <a:endParaRPr lang="fr-FR" altLang="fr-FR"/>
          </a:p>
        </p:txBody>
      </p:sp>
    </p:spTree>
    <p:extLst>
      <p:ext uri="{BB962C8B-B14F-4D97-AF65-F5344CB8AC3E}">
        <p14:creationId xmlns:p14="http://schemas.microsoft.com/office/powerpoint/2010/main" val="46267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a:extLst>
              <a:ext uri="{FF2B5EF4-FFF2-40B4-BE49-F238E27FC236}">
                <a16:creationId xmlns:a16="http://schemas.microsoft.com/office/drawing/2014/main" id="{F573DB80-256D-45E1-8375-8697C2CF7275}"/>
              </a:ext>
            </a:extLst>
          </p:cNvPr>
          <p:cNvSpPr>
            <a:spLocks noChangeArrowheads="1"/>
          </p:cNvSpPr>
          <p:nvPr/>
        </p:nvSpPr>
        <p:spPr bwMode="auto">
          <a:xfrm>
            <a:off x="0" y="6597650"/>
            <a:ext cx="9144000" cy="260350"/>
          </a:xfrm>
          <a:prstGeom prst="rect">
            <a:avLst/>
          </a:prstGeom>
          <a:solidFill>
            <a:srgbClr val="4D528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fr-FR" altLang="fr-FR"/>
          </a:p>
        </p:txBody>
      </p:sp>
      <p:sp>
        <p:nvSpPr>
          <p:cNvPr id="1027" name="Rectangle 15">
            <a:extLst>
              <a:ext uri="{FF2B5EF4-FFF2-40B4-BE49-F238E27FC236}">
                <a16:creationId xmlns:a16="http://schemas.microsoft.com/office/drawing/2014/main" id="{0C9B4D7C-43D9-4016-AC71-A471823C6045}"/>
              </a:ext>
            </a:extLst>
          </p:cNvPr>
          <p:cNvSpPr>
            <a:spLocks noChangeArrowheads="1"/>
          </p:cNvSpPr>
          <p:nvPr/>
        </p:nvSpPr>
        <p:spPr bwMode="auto">
          <a:xfrm>
            <a:off x="0" y="0"/>
            <a:ext cx="9144000" cy="1524000"/>
          </a:xfrm>
          <a:prstGeom prst="rect">
            <a:avLst/>
          </a:prstGeom>
          <a:solidFill>
            <a:srgbClr val="4D528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fr-FR" altLang="fr-FR"/>
          </a:p>
        </p:txBody>
      </p:sp>
      <p:sp>
        <p:nvSpPr>
          <p:cNvPr id="1028" name="Rectangle 10">
            <a:extLst>
              <a:ext uri="{FF2B5EF4-FFF2-40B4-BE49-F238E27FC236}">
                <a16:creationId xmlns:a16="http://schemas.microsoft.com/office/drawing/2014/main" id="{42A87B57-AC7A-48D7-B8B0-FF6E6107FD0E}"/>
              </a:ext>
            </a:extLst>
          </p:cNvPr>
          <p:cNvSpPr>
            <a:spLocks noGrp="1" noChangeArrowheads="1"/>
          </p:cNvSpPr>
          <p:nvPr>
            <p:ph type="body" idx="1"/>
          </p:nvPr>
        </p:nvSpPr>
        <p:spPr bwMode="auto">
          <a:xfrm>
            <a:off x="179388" y="1600200"/>
            <a:ext cx="8785225" cy="492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64523" name="Rectangle 11">
            <a:extLst>
              <a:ext uri="{FF2B5EF4-FFF2-40B4-BE49-F238E27FC236}">
                <a16:creationId xmlns:a16="http://schemas.microsoft.com/office/drawing/2014/main" id="{EB3F761B-D38B-4825-94B0-2A44016DA66C}"/>
              </a:ext>
            </a:extLst>
          </p:cNvPr>
          <p:cNvSpPr>
            <a:spLocks noGrp="1" noChangeArrowheads="1"/>
          </p:cNvSpPr>
          <p:nvPr>
            <p:ph type="dt" sz="half" idx="2"/>
          </p:nvPr>
        </p:nvSpPr>
        <p:spPr bwMode="gray">
          <a:xfrm>
            <a:off x="15875" y="6597650"/>
            <a:ext cx="1027113" cy="2603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1">
                <a:solidFill>
                  <a:schemeClr val="bg1"/>
                </a:solidFill>
                <a:latin typeface="+mn-lt"/>
              </a:defRPr>
            </a:lvl1pPr>
          </a:lstStyle>
          <a:p>
            <a:pPr>
              <a:defRPr/>
            </a:pPr>
            <a:r>
              <a:rPr lang="fr-FR" dirty="0"/>
              <a:t>2020-08-10</a:t>
            </a:r>
          </a:p>
        </p:txBody>
      </p:sp>
      <p:sp>
        <p:nvSpPr>
          <p:cNvPr id="64524" name="Rectangle 12">
            <a:extLst>
              <a:ext uri="{FF2B5EF4-FFF2-40B4-BE49-F238E27FC236}">
                <a16:creationId xmlns:a16="http://schemas.microsoft.com/office/drawing/2014/main" id="{DEBAEE3E-D302-4F85-B580-BB146EFD07AD}"/>
              </a:ext>
            </a:extLst>
          </p:cNvPr>
          <p:cNvSpPr>
            <a:spLocks noGrp="1" noChangeArrowheads="1"/>
          </p:cNvSpPr>
          <p:nvPr>
            <p:ph type="ftr" sz="quarter" idx="3"/>
          </p:nvPr>
        </p:nvSpPr>
        <p:spPr bwMode="gray">
          <a:xfrm>
            <a:off x="1116013" y="6597650"/>
            <a:ext cx="6961187" cy="2603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b="1">
                <a:solidFill>
                  <a:schemeClr val="bg1"/>
                </a:solidFill>
                <a:latin typeface="+mn-lt"/>
              </a:defRPr>
            </a:lvl1pPr>
          </a:lstStyle>
          <a:p>
            <a:pPr>
              <a:defRPr/>
            </a:pPr>
            <a:r>
              <a:rPr lang="fr-FR"/>
              <a:t>Powerpoint - Pr Emmanuel Chazard</a:t>
            </a:r>
            <a:endParaRPr lang="fr-FR" dirty="0"/>
          </a:p>
        </p:txBody>
      </p:sp>
      <p:sp>
        <p:nvSpPr>
          <p:cNvPr id="64525" name="Rectangle 13">
            <a:extLst>
              <a:ext uri="{FF2B5EF4-FFF2-40B4-BE49-F238E27FC236}">
                <a16:creationId xmlns:a16="http://schemas.microsoft.com/office/drawing/2014/main" id="{3E02C215-B837-4ADD-AABF-98F96968CB35}"/>
              </a:ext>
            </a:extLst>
          </p:cNvPr>
          <p:cNvSpPr>
            <a:spLocks noGrp="1" noChangeArrowheads="1"/>
          </p:cNvSpPr>
          <p:nvPr>
            <p:ph type="sldNum" sz="quarter" idx="4"/>
          </p:nvPr>
        </p:nvSpPr>
        <p:spPr bwMode="gray">
          <a:xfrm>
            <a:off x="8229600" y="6597650"/>
            <a:ext cx="914400" cy="2603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1">
                <a:solidFill>
                  <a:schemeClr val="bg1"/>
                </a:solidFill>
                <a:latin typeface="Arial" panose="020B0604020202020204" pitchFamily="34" charset="0"/>
              </a:defRPr>
            </a:lvl1pPr>
          </a:lstStyle>
          <a:p>
            <a:fld id="{6F3407E4-6E7F-4AE7-B2C5-3C2751B684EE}" type="slidenum">
              <a:rPr lang="fr-FR" altLang="fr-FR"/>
              <a:pPr/>
              <a:t>‹N°›</a:t>
            </a:fld>
            <a:endParaRPr lang="fr-FR" altLang="fr-FR" dirty="0"/>
          </a:p>
        </p:txBody>
      </p:sp>
      <p:sp>
        <p:nvSpPr>
          <p:cNvPr id="1032" name="Rectangle 9">
            <a:extLst>
              <a:ext uri="{FF2B5EF4-FFF2-40B4-BE49-F238E27FC236}">
                <a16:creationId xmlns:a16="http://schemas.microsoft.com/office/drawing/2014/main" id="{C383B25F-ACFD-48E2-907D-1BABA8386341}"/>
              </a:ext>
            </a:extLst>
          </p:cNvPr>
          <p:cNvSpPr>
            <a:spLocks noGrp="1" noChangeArrowheads="1"/>
          </p:cNvSpPr>
          <p:nvPr>
            <p:ph type="title"/>
          </p:nvPr>
        </p:nvSpPr>
        <p:spPr bwMode="gray">
          <a:xfrm>
            <a:off x="0" y="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 du masque</a:t>
            </a:r>
          </a:p>
        </p:txBody>
      </p:sp>
    </p:spTree>
  </p:cSld>
  <p:clrMap bg1="lt1" tx1="dk1" bg2="lt2" tx2="dk2" accent1="accent1" accent2="accent2" accent3="accent3" accent4="accent4" accent5="accent5" accent6="accent6" hlink="hlink" folHlink="folHlink"/>
  <p:sldLayoutIdLst>
    <p:sldLayoutId id="2147483740"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1" r:id="rId12"/>
  </p:sldLayoutIdLst>
  <p:hf hdr="0"/>
  <p:txStyles>
    <p:titleStyle>
      <a:lvl1pPr algn="ctr" rtl="0" eaLnBrk="1" fontAlgn="base" hangingPunct="1">
        <a:spcBef>
          <a:spcPct val="0"/>
        </a:spcBef>
        <a:spcAft>
          <a:spcPct val="0"/>
        </a:spcAft>
        <a:defRPr sz="4400" b="1">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Arial" charset="0"/>
        </a:defRPr>
      </a:lvl2pPr>
      <a:lvl3pPr algn="ctr" rtl="0" eaLnBrk="1" fontAlgn="base" hangingPunct="1">
        <a:spcBef>
          <a:spcPct val="0"/>
        </a:spcBef>
        <a:spcAft>
          <a:spcPct val="0"/>
        </a:spcAft>
        <a:defRPr sz="4400" b="1">
          <a:solidFill>
            <a:schemeClr val="bg1"/>
          </a:solidFill>
          <a:latin typeface="Arial" charset="0"/>
        </a:defRPr>
      </a:lvl3pPr>
      <a:lvl4pPr algn="ctr" rtl="0" eaLnBrk="1" fontAlgn="base" hangingPunct="1">
        <a:spcBef>
          <a:spcPct val="0"/>
        </a:spcBef>
        <a:spcAft>
          <a:spcPct val="0"/>
        </a:spcAft>
        <a:defRPr sz="4400" b="1">
          <a:solidFill>
            <a:schemeClr val="bg1"/>
          </a:solidFill>
          <a:latin typeface="Arial" charset="0"/>
        </a:defRPr>
      </a:lvl4pPr>
      <a:lvl5pPr algn="ctr" rtl="0" eaLnBrk="1" fontAlgn="base" hangingPunct="1">
        <a:spcBef>
          <a:spcPct val="0"/>
        </a:spcBef>
        <a:spcAft>
          <a:spcPct val="0"/>
        </a:spcAft>
        <a:defRPr sz="4400" b="1">
          <a:solidFill>
            <a:schemeClr val="bg1"/>
          </a:solidFill>
          <a:latin typeface="Arial" charset="0"/>
        </a:defRPr>
      </a:lvl5pPr>
      <a:lvl6pPr marL="457200" algn="ctr" rtl="0" eaLnBrk="1" fontAlgn="base" hangingPunct="1">
        <a:spcBef>
          <a:spcPct val="0"/>
        </a:spcBef>
        <a:spcAft>
          <a:spcPct val="0"/>
        </a:spcAft>
        <a:defRPr sz="4400" b="1">
          <a:solidFill>
            <a:schemeClr val="bg1"/>
          </a:solidFill>
          <a:latin typeface="Arial" charset="0"/>
        </a:defRPr>
      </a:lvl6pPr>
      <a:lvl7pPr marL="914400" algn="ctr" rtl="0" eaLnBrk="1" fontAlgn="base" hangingPunct="1">
        <a:spcBef>
          <a:spcPct val="0"/>
        </a:spcBef>
        <a:spcAft>
          <a:spcPct val="0"/>
        </a:spcAft>
        <a:defRPr sz="4400" b="1">
          <a:solidFill>
            <a:schemeClr val="bg1"/>
          </a:solidFill>
          <a:latin typeface="Arial" charset="0"/>
        </a:defRPr>
      </a:lvl7pPr>
      <a:lvl8pPr marL="1371600" algn="ctr" rtl="0" eaLnBrk="1" fontAlgn="base" hangingPunct="1">
        <a:spcBef>
          <a:spcPct val="0"/>
        </a:spcBef>
        <a:spcAft>
          <a:spcPct val="0"/>
        </a:spcAft>
        <a:defRPr sz="4400" b="1">
          <a:solidFill>
            <a:schemeClr val="bg1"/>
          </a:solidFill>
          <a:latin typeface="Arial" charset="0"/>
        </a:defRPr>
      </a:lvl8pPr>
      <a:lvl9pPr marL="1828800" algn="ctr" rtl="0" eaLnBrk="1" fontAlgn="base" hangingPunct="1">
        <a:spcBef>
          <a:spcPct val="0"/>
        </a:spcBef>
        <a:spcAft>
          <a:spcPct val="0"/>
        </a:spcAft>
        <a:defRPr sz="4400" b="1">
          <a:solidFill>
            <a:schemeClr val="bg1"/>
          </a:solidFill>
          <a:latin typeface="Arial" charset="0"/>
        </a:defRPr>
      </a:lvl9pPr>
    </p:titleStyle>
    <p:bodyStyle>
      <a:lvl1pPr marL="342900" indent="-342900" algn="l" rtl="0" eaLnBrk="1" fontAlgn="base" hangingPunct="1">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objectifthese.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0AEB50-8D09-4B12-8528-DFCCDE89D2EE}"/>
              </a:ext>
            </a:extLst>
          </p:cNvPr>
          <p:cNvSpPr>
            <a:spLocks noGrp="1"/>
          </p:cNvSpPr>
          <p:nvPr>
            <p:ph type="ctrTitle"/>
          </p:nvPr>
        </p:nvSpPr>
        <p:spPr/>
        <p:txBody>
          <a:bodyPr/>
          <a:lstStyle/>
          <a:p>
            <a:r>
              <a:rPr lang="fr-FR" dirty="0"/>
              <a:t>Présentation PowerPoint</a:t>
            </a:r>
            <a:br>
              <a:rPr lang="fr-FR" dirty="0"/>
            </a:br>
            <a:r>
              <a:rPr lang="fr-FR" dirty="0"/>
              <a:t>pour les thèses de Médecine</a:t>
            </a:r>
          </a:p>
        </p:txBody>
      </p:sp>
      <p:sp>
        <p:nvSpPr>
          <p:cNvPr id="3" name="Sous-titre 2">
            <a:extLst>
              <a:ext uri="{FF2B5EF4-FFF2-40B4-BE49-F238E27FC236}">
                <a16:creationId xmlns:a16="http://schemas.microsoft.com/office/drawing/2014/main" id="{B87CD79B-4953-4154-97A7-67981A84CDF8}"/>
              </a:ext>
            </a:extLst>
          </p:cNvPr>
          <p:cNvSpPr>
            <a:spLocks noGrp="1"/>
          </p:cNvSpPr>
          <p:nvPr>
            <p:ph type="subTitle" idx="1"/>
          </p:nvPr>
        </p:nvSpPr>
        <p:spPr>
          <a:xfrm>
            <a:off x="4572000" y="3352800"/>
            <a:ext cx="4571998" cy="2971800"/>
          </a:xfrm>
        </p:spPr>
        <p:txBody>
          <a:bodyPr/>
          <a:lstStyle/>
          <a:p>
            <a:pPr marL="0" indent="0" algn="ctr">
              <a:buNone/>
            </a:pPr>
            <a:r>
              <a:rPr lang="fr-FR" dirty="0"/>
              <a:t>Voir l’ensemble des ressources disponibles et ce fichier mis à jour sur </a:t>
            </a:r>
            <a:r>
              <a:rPr lang="fr-FR" dirty="0">
                <a:latin typeface="Arial Narrow" panose="020B0606020202030204" pitchFamily="34" charset="0"/>
                <a:hlinkClick r:id="rId2"/>
              </a:rPr>
              <a:t>http://objectifthese.org</a:t>
            </a:r>
            <a:r>
              <a:rPr lang="fr-FR" dirty="0">
                <a:latin typeface="Arial Narrow" panose="020B0606020202030204" pitchFamily="34" charset="0"/>
              </a:rPr>
              <a:t> </a:t>
            </a:r>
            <a:endParaRPr lang="fr-FR" dirty="0"/>
          </a:p>
        </p:txBody>
      </p:sp>
      <p:pic>
        <p:nvPicPr>
          <p:cNvPr id="8" name="Image 8">
            <a:extLst>
              <a:ext uri="{FF2B5EF4-FFF2-40B4-BE49-F238E27FC236}">
                <a16:creationId xmlns:a16="http://schemas.microsoft.com/office/drawing/2014/main" id="{5583698B-CFF5-4F81-954B-EE4B9B1EFA6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746500"/>
            <a:ext cx="4032250"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de la date 8">
            <a:extLst>
              <a:ext uri="{FF2B5EF4-FFF2-40B4-BE49-F238E27FC236}">
                <a16:creationId xmlns:a16="http://schemas.microsoft.com/office/drawing/2014/main" id="{7E6286AB-7AAC-41EF-964E-D41C0B944A92}"/>
              </a:ext>
            </a:extLst>
          </p:cNvPr>
          <p:cNvSpPr>
            <a:spLocks noGrp="1"/>
          </p:cNvSpPr>
          <p:nvPr>
            <p:ph type="dt" sz="quarter" idx="10"/>
          </p:nvPr>
        </p:nvSpPr>
        <p:spPr/>
        <p:txBody>
          <a:bodyPr/>
          <a:lstStyle/>
          <a:p>
            <a:pPr>
              <a:defRPr/>
            </a:pPr>
            <a:r>
              <a:rPr lang="fr-FR"/>
              <a:t>2020-08-10</a:t>
            </a:r>
          </a:p>
        </p:txBody>
      </p:sp>
      <p:sp>
        <p:nvSpPr>
          <p:cNvPr id="10" name="Espace réservé du pied de page 9">
            <a:extLst>
              <a:ext uri="{FF2B5EF4-FFF2-40B4-BE49-F238E27FC236}">
                <a16:creationId xmlns:a16="http://schemas.microsoft.com/office/drawing/2014/main" id="{B879DC26-3276-4D91-8C95-2242BB57A0A6}"/>
              </a:ext>
            </a:extLst>
          </p:cNvPr>
          <p:cNvSpPr>
            <a:spLocks noGrp="1"/>
          </p:cNvSpPr>
          <p:nvPr>
            <p:ph type="ftr" sz="quarter" idx="11"/>
          </p:nvPr>
        </p:nvSpPr>
        <p:spPr/>
        <p:txBody>
          <a:bodyPr/>
          <a:lstStyle/>
          <a:p>
            <a:pPr>
              <a:defRPr/>
            </a:pPr>
            <a:r>
              <a:rPr lang="fr-FR"/>
              <a:t>Powerpoint - Pr Emmanuel Chazard</a:t>
            </a:r>
          </a:p>
        </p:txBody>
      </p:sp>
      <p:sp>
        <p:nvSpPr>
          <p:cNvPr id="11" name="Espace réservé du numéro de diapositive 10">
            <a:extLst>
              <a:ext uri="{FF2B5EF4-FFF2-40B4-BE49-F238E27FC236}">
                <a16:creationId xmlns:a16="http://schemas.microsoft.com/office/drawing/2014/main" id="{AFB36237-4425-49E8-8CD2-EA7DB053BCFD}"/>
              </a:ext>
            </a:extLst>
          </p:cNvPr>
          <p:cNvSpPr>
            <a:spLocks noGrp="1"/>
          </p:cNvSpPr>
          <p:nvPr>
            <p:ph type="sldNum" sz="quarter" idx="12"/>
          </p:nvPr>
        </p:nvSpPr>
        <p:spPr/>
        <p:txBody>
          <a:bodyPr/>
          <a:lstStyle/>
          <a:p>
            <a:fld id="{885AB6EE-E918-4558-BC98-2A1B633FC439}" type="slidenum">
              <a:rPr lang="fr-FR" altLang="fr-FR" smtClean="0"/>
              <a:pPr/>
              <a:t>1</a:t>
            </a:fld>
            <a:endParaRPr lang="fr-FR" altLang="fr-FR"/>
          </a:p>
        </p:txBody>
      </p:sp>
    </p:spTree>
    <p:extLst>
      <p:ext uri="{BB962C8B-B14F-4D97-AF65-F5344CB8AC3E}">
        <p14:creationId xmlns:p14="http://schemas.microsoft.com/office/powerpoint/2010/main" val="1817885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AB8816-2431-42DC-A5B0-BB546770992A}"/>
              </a:ext>
            </a:extLst>
          </p:cNvPr>
          <p:cNvSpPr>
            <a:spLocks noGrp="1"/>
          </p:cNvSpPr>
          <p:nvPr>
            <p:ph type="title"/>
          </p:nvPr>
        </p:nvSpPr>
        <p:spPr/>
        <p:txBody>
          <a:bodyPr/>
          <a:lstStyle/>
          <a:p>
            <a:r>
              <a:rPr lang="fr-FR" dirty="0"/>
              <a:t>Résultats</a:t>
            </a:r>
          </a:p>
        </p:txBody>
      </p:sp>
      <p:sp>
        <p:nvSpPr>
          <p:cNvPr id="3" name="Espace réservé du contenu 2">
            <a:extLst>
              <a:ext uri="{FF2B5EF4-FFF2-40B4-BE49-F238E27FC236}">
                <a16:creationId xmlns:a16="http://schemas.microsoft.com/office/drawing/2014/main" id="{AB7CA136-C35B-4B24-B549-9E88E42D180E}"/>
              </a:ext>
            </a:extLst>
          </p:cNvPr>
          <p:cNvSpPr>
            <a:spLocks noGrp="1"/>
          </p:cNvSpPr>
          <p:nvPr>
            <p:ph idx="1"/>
          </p:nvPr>
        </p:nvSpPr>
        <p:spPr/>
        <p:txBody>
          <a:bodyPr>
            <a:normAutofit/>
          </a:bodyPr>
          <a:lstStyle/>
          <a:p>
            <a:r>
              <a:rPr lang="fr-FR" dirty="0"/>
              <a:t>Section sur-représentée dans la présentation orale, car captive plus l’auditoire</a:t>
            </a:r>
          </a:p>
          <a:p>
            <a:endParaRPr lang="fr-FR" dirty="0"/>
          </a:p>
          <a:p>
            <a:r>
              <a:rPr lang="fr-FR" dirty="0"/>
              <a:t>Très visuel</a:t>
            </a:r>
          </a:p>
          <a:p>
            <a:r>
              <a:rPr lang="fr-FR" dirty="0"/>
              <a:t>Centré sur les graphiques</a:t>
            </a:r>
          </a:p>
          <a:p>
            <a:r>
              <a:rPr lang="fr-FR" dirty="0"/>
              <a:t>Simple et facile à comprendre</a:t>
            </a:r>
          </a:p>
          <a:p>
            <a:r>
              <a:rPr lang="fr-FR" dirty="0"/>
              <a:t>Pas de tableau illisible</a:t>
            </a:r>
          </a:p>
        </p:txBody>
      </p:sp>
      <p:sp>
        <p:nvSpPr>
          <p:cNvPr id="7" name="Espace réservé de la date 6">
            <a:extLst>
              <a:ext uri="{FF2B5EF4-FFF2-40B4-BE49-F238E27FC236}">
                <a16:creationId xmlns:a16="http://schemas.microsoft.com/office/drawing/2014/main" id="{0299B1DA-0F51-45D3-AB31-1D9E4855B3DF}"/>
              </a:ext>
            </a:extLst>
          </p:cNvPr>
          <p:cNvSpPr>
            <a:spLocks noGrp="1"/>
          </p:cNvSpPr>
          <p:nvPr>
            <p:ph type="dt" sz="half" idx="10"/>
          </p:nvPr>
        </p:nvSpPr>
        <p:spPr/>
        <p:txBody>
          <a:bodyPr/>
          <a:lstStyle/>
          <a:p>
            <a:pPr>
              <a:defRPr/>
            </a:pPr>
            <a:r>
              <a:rPr lang="fr-FR"/>
              <a:t>2020-08-10</a:t>
            </a:r>
            <a:endParaRPr lang="fr-FR" dirty="0"/>
          </a:p>
        </p:txBody>
      </p:sp>
      <p:sp>
        <p:nvSpPr>
          <p:cNvPr id="8" name="Espace réservé du pied de page 7">
            <a:extLst>
              <a:ext uri="{FF2B5EF4-FFF2-40B4-BE49-F238E27FC236}">
                <a16:creationId xmlns:a16="http://schemas.microsoft.com/office/drawing/2014/main" id="{10C7B89B-B3EB-4C4B-822D-CB7E3ABCC94E}"/>
              </a:ext>
            </a:extLst>
          </p:cNvPr>
          <p:cNvSpPr>
            <a:spLocks noGrp="1"/>
          </p:cNvSpPr>
          <p:nvPr>
            <p:ph type="ftr" sz="quarter" idx="11"/>
          </p:nvPr>
        </p:nvSpPr>
        <p:spPr/>
        <p:txBody>
          <a:bodyPr/>
          <a:lstStyle/>
          <a:p>
            <a:pPr>
              <a:defRPr/>
            </a:pPr>
            <a:r>
              <a:rPr lang="fr-FR"/>
              <a:t>Powerpoint - Pr Emmanuel Chazard</a:t>
            </a:r>
            <a:endParaRPr lang="fr-FR" dirty="0"/>
          </a:p>
        </p:txBody>
      </p:sp>
      <p:sp>
        <p:nvSpPr>
          <p:cNvPr id="9" name="Espace réservé du numéro de diapositive 8">
            <a:extLst>
              <a:ext uri="{FF2B5EF4-FFF2-40B4-BE49-F238E27FC236}">
                <a16:creationId xmlns:a16="http://schemas.microsoft.com/office/drawing/2014/main" id="{C97888FF-D674-457C-AE14-D2EBE3694A0E}"/>
              </a:ext>
            </a:extLst>
          </p:cNvPr>
          <p:cNvSpPr>
            <a:spLocks noGrp="1"/>
          </p:cNvSpPr>
          <p:nvPr>
            <p:ph type="sldNum" sz="quarter" idx="12"/>
          </p:nvPr>
        </p:nvSpPr>
        <p:spPr/>
        <p:txBody>
          <a:bodyPr/>
          <a:lstStyle/>
          <a:p>
            <a:fld id="{2F750E0C-345E-4729-8D38-D143737B656D}" type="slidenum">
              <a:rPr lang="fr-FR" altLang="fr-FR" smtClean="0"/>
              <a:pPr/>
              <a:t>10</a:t>
            </a:fld>
            <a:endParaRPr lang="fr-FR" altLang="fr-FR"/>
          </a:p>
        </p:txBody>
      </p:sp>
    </p:spTree>
    <p:extLst>
      <p:ext uri="{BB962C8B-B14F-4D97-AF65-F5344CB8AC3E}">
        <p14:creationId xmlns:p14="http://schemas.microsoft.com/office/powerpoint/2010/main" val="240120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re 14">
            <a:extLst>
              <a:ext uri="{FF2B5EF4-FFF2-40B4-BE49-F238E27FC236}">
                <a16:creationId xmlns:a16="http://schemas.microsoft.com/office/drawing/2014/main" id="{474B0C75-194C-4D23-94A0-14A0E5A45A33}"/>
              </a:ext>
            </a:extLst>
          </p:cNvPr>
          <p:cNvSpPr>
            <a:spLocks noGrp="1"/>
          </p:cNvSpPr>
          <p:nvPr>
            <p:ph type="title"/>
          </p:nvPr>
        </p:nvSpPr>
        <p:spPr/>
        <p:txBody>
          <a:bodyPr/>
          <a:lstStyle/>
          <a:p>
            <a:r>
              <a:rPr lang="fr-FR" dirty="0"/>
              <a:t>Démographie</a:t>
            </a:r>
          </a:p>
        </p:txBody>
      </p:sp>
      <p:pic>
        <p:nvPicPr>
          <p:cNvPr id="6" name="Image 5" descr="D:\THESE\FIGURE THESE\pyramide_age.png"/>
          <p:cNvPicPr/>
          <p:nvPr/>
        </p:nvPicPr>
        <p:blipFill rotWithShape="1">
          <a:blip r:embed="rId3">
            <a:extLst>
              <a:ext uri="{28A0092B-C50C-407E-A947-70E740481C1C}">
                <a14:useLocalDpi xmlns:a14="http://schemas.microsoft.com/office/drawing/2010/main" val="0"/>
              </a:ext>
            </a:extLst>
          </a:blip>
          <a:srcRect l="27877" t="16147" r="12218" b="16630"/>
          <a:stretch/>
        </p:blipFill>
        <p:spPr bwMode="auto">
          <a:xfrm>
            <a:off x="1552755" y="2138273"/>
            <a:ext cx="5926347" cy="4099039"/>
          </a:xfrm>
          <a:prstGeom prst="rect">
            <a:avLst/>
          </a:prstGeom>
          <a:noFill/>
          <a:ln>
            <a:noFill/>
          </a:ln>
          <a:extLst>
            <a:ext uri="{53640926-AAD7-44D8-BBD7-CCE9431645EC}">
              <a14:shadowObscured xmlns:a14="http://schemas.microsoft.com/office/drawing/2010/main"/>
            </a:ext>
          </a:extLst>
        </p:spPr>
      </p:pic>
      <p:sp>
        <p:nvSpPr>
          <p:cNvPr id="7" name="ZoneTexte 6"/>
          <p:cNvSpPr txBox="1"/>
          <p:nvPr/>
        </p:nvSpPr>
        <p:spPr>
          <a:xfrm>
            <a:off x="258793" y="1633627"/>
            <a:ext cx="3003836" cy="415498"/>
          </a:xfrm>
          <a:prstGeom prst="rect">
            <a:avLst/>
          </a:prstGeom>
          <a:noFill/>
        </p:spPr>
        <p:txBody>
          <a:bodyPr wrap="none" rtlCol="0">
            <a:spAutoFit/>
          </a:bodyPr>
          <a:lstStyle/>
          <a:p>
            <a:pPr marL="342900" indent="-342900">
              <a:buFont typeface="Arial" panose="020B0604020202020204" pitchFamily="34" charset="0"/>
              <a:buChar char="•"/>
            </a:pPr>
            <a:r>
              <a:rPr lang="fr-FR" sz="2100" dirty="0"/>
              <a:t>Age moyen : 78 ans </a:t>
            </a:r>
          </a:p>
        </p:txBody>
      </p:sp>
      <p:sp>
        <p:nvSpPr>
          <p:cNvPr id="10" name="ZoneTexte 9"/>
          <p:cNvSpPr txBox="1"/>
          <p:nvPr/>
        </p:nvSpPr>
        <p:spPr>
          <a:xfrm>
            <a:off x="688349" y="3059668"/>
            <a:ext cx="976549" cy="369332"/>
          </a:xfrm>
          <a:prstGeom prst="rect">
            <a:avLst/>
          </a:prstGeom>
          <a:noFill/>
        </p:spPr>
        <p:txBody>
          <a:bodyPr wrap="none" rtlCol="0">
            <a:spAutoFit/>
          </a:bodyPr>
          <a:lstStyle/>
          <a:p>
            <a:r>
              <a:rPr lang="fr-FR" sz="1800" b="1" dirty="0">
                <a:solidFill>
                  <a:schemeClr val="tx2">
                    <a:lumMod val="60000"/>
                    <a:lumOff val="40000"/>
                  </a:schemeClr>
                </a:solidFill>
              </a:rPr>
              <a:t>40,4%</a:t>
            </a:r>
          </a:p>
        </p:txBody>
      </p:sp>
      <p:sp>
        <p:nvSpPr>
          <p:cNvPr id="13" name="ZoneTexte 12"/>
          <p:cNvSpPr txBox="1"/>
          <p:nvPr/>
        </p:nvSpPr>
        <p:spPr>
          <a:xfrm>
            <a:off x="7588925" y="2902557"/>
            <a:ext cx="976549" cy="369332"/>
          </a:xfrm>
          <a:prstGeom prst="rect">
            <a:avLst/>
          </a:prstGeom>
          <a:noFill/>
        </p:spPr>
        <p:txBody>
          <a:bodyPr wrap="none" rtlCol="0">
            <a:spAutoFit/>
          </a:bodyPr>
          <a:lstStyle/>
          <a:p>
            <a:r>
              <a:rPr lang="fr-FR" sz="1800" b="1" dirty="0">
                <a:solidFill>
                  <a:srgbClr val="FF66FF"/>
                </a:solidFill>
              </a:rPr>
              <a:t>59,6%</a:t>
            </a:r>
          </a:p>
        </p:txBody>
      </p:sp>
      <p:sp>
        <p:nvSpPr>
          <p:cNvPr id="20" name="Rectangle 19">
            <a:extLst>
              <a:ext uri="{FF2B5EF4-FFF2-40B4-BE49-F238E27FC236}">
                <a16:creationId xmlns:a16="http://schemas.microsoft.com/office/drawing/2014/main" id="{EB915BD5-76A4-4E83-8672-6B33C1733709}"/>
              </a:ext>
            </a:extLst>
          </p:cNvPr>
          <p:cNvSpPr/>
          <p:nvPr/>
        </p:nvSpPr>
        <p:spPr bwMode="auto">
          <a:xfrm>
            <a:off x="5901615" y="-18370"/>
            <a:ext cx="3242385" cy="347312"/>
          </a:xfrm>
          <a:prstGeom prst="rect">
            <a:avLst/>
          </a:prstGeom>
          <a:solidFill>
            <a:schemeClr val="accent2">
              <a:lumMod val="40000"/>
              <a:lumOff val="60000"/>
            </a:schemeClr>
          </a:solidFill>
          <a:ln w="9525"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dirty="0"/>
              <a:t>Remerciements : Dr Alice Simon</a:t>
            </a:r>
            <a:endParaRPr kumimoji="0" lang="fr-FR" sz="1600" b="0" i="0" u="none" strike="noStrike" cap="none" normalizeH="0" baseline="0" dirty="0">
              <a:ln>
                <a:noFill/>
              </a:ln>
              <a:solidFill>
                <a:schemeClr val="tx1"/>
              </a:solidFill>
              <a:effectLst/>
              <a:latin typeface="Tahoma" pitchFamily="34" charset="0"/>
            </a:endParaRPr>
          </a:p>
        </p:txBody>
      </p:sp>
      <p:sp>
        <p:nvSpPr>
          <p:cNvPr id="21" name="Espace réservé de la date 20">
            <a:extLst>
              <a:ext uri="{FF2B5EF4-FFF2-40B4-BE49-F238E27FC236}">
                <a16:creationId xmlns:a16="http://schemas.microsoft.com/office/drawing/2014/main" id="{54F921A7-39BB-41AA-B388-5D8D9210CDEA}"/>
              </a:ext>
            </a:extLst>
          </p:cNvPr>
          <p:cNvSpPr>
            <a:spLocks noGrp="1"/>
          </p:cNvSpPr>
          <p:nvPr>
            <p:ph type="dt" sz="half" idx="10"/>
          </p:nvPr>
        </p:nvSpPr>
        <p:spPr/>
        <p:txBody>
          <a:bodyPr/>
          <a:lstStyle/>
          <a:p>
            <a:pPr>
              <a:defRPr/>
            </a:pPr>
            <a:r>
              <a:rPr lang="fr-FR"/>
              <a:t>2020-08-10</a:t>
            </a:r>
            <a:endParaRPr lang="fr-FR" dirty="0"/>
          </a:p>
        </p:txBody>
      </p:sp>
      <p:sp>
        <p:nvSpPr>
          <p:cNvPr id="22" name="Espace réservé du pied de page 21">
            <a:extLst>
              <a:ext uri="{FF2B5EF4-FFF2-40B4-BE49-F238E27FC236}">
                <a16:creationId xmlns:a16="http://schemas.microsoft.com/office/drawing/2014/main" id="{E304F96D-5CCE-4F4A-966B-9F06AD2F8593}"/>
              </a:ext>
            </a:extLst>
          </p:cNvPr>
          <p:cNvSpPr>
            <a:spLocks noGrp="1"/>
          </p:cNvSpPr>
          <p:nvPr>
            <p:ph type="ftr" sz="quarter" idx="11"/>
          </p:nvPr>
        </p:nvSpPr>
        <p:spPr/>
        <p:txBody>
          <a:bodyPr/>
          <a:lstStyle/>
          <a:p>
            <a:pPr>
              <a:defRPr/>
            </a:pPr>
            <a:r>
              <a:rPr lang="fr-FR"/>
              <a:t>Powerpoint - Pr Emmanuel Chazard</a:t>
            </a:r>
            <a:endParaRPr lang="fr-FR" dirty="0"/>
          </a:p>
        </p:txBody>
      </p:sp>
      <p:sp>
        <p:nvSpPr>
          <p:cNvPr id="23" name="Espace réservé du numéro de diapositive 22">
            <a:extLst>
              <a:ext uri="{FF2B5EF4-FFF2-40B4-BE49-F238E27FC236}">
                <a16:creationId xmlns:a16="http://schemas.microsoft.com/office/drawing/2014/main" id="{53C919BD-14DA-49EA-AD4D-3A65AECE3956}"/>
              </a:ext>
            </a:extLst>
          </p:cNvPr>
          <p:cNvSpPr>
            <a:spLocks noGrp="1"/>
          </p:cNvSpPr>
          <p:nvPr>
            <p:ph type="sldNum" sz="quarter" idx="12"/>
          </p:nvPr>
        </p:nvSpPr>
        <p:spPr/>
        <p:txBody>
          <a:bodyPr/>
          <a:lstStyle/>
          <a:p>
            <a:fld id="{2F750E0C-345E-4729-8D38-D143737B656D}" type="slidenum">
              <a:rPr lang="fr-FR" altLang="fr-FR" smtClean="0"/>
              <a:pPr/>
              <a:t>11</a:t>
            </a:fld>
            <a:endParaRPr lang="fr-FR" altLang="fr-FR"/>
          </a:p>
        </p:txBody>
      </p:sp>
    </p:spTree>
    <p:extLst>
      <p:ext uri="{BB962C8B-B14F-4D97-AF65-F5344CB8AC3E}">
        <p14:creationId xmlns:p14="http://schemas.microsoft.com/office/powerpoint/2010/main" val="34951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re 15">
            <a:extLst>
              <a:ext uri="{FF2B5EF4-FFF2-40B4-BE49-F238E27FC236}">
                <a16:creationId xmlns:a16="http://schemas.microsoft.com/office/drawing/2014/main" id="{A12C7934-9CFA-489F-992B-6BD04260AC2E}"/>
              </a:ext>
            </a:extLst>
          </p:cNvPr>
          <p:cNvSpPr>
            <a:spLocks noGrp="1"/>
          </p:cNvSpPr>
          <p:nvPr>
            <p:ph type="title"/>
          </p:nvPr>
        </p:nvSpPr>
        <p:spPr/>
        <p:txBody>
          <a:bodyPr/>
          <a:lstStyle/>
          <a:p>
            <a:r>
              <a:rPr lang="fr-FR" dirty="0"/>
              <a:t>Risque de surdosage</a:t>
            </a:r>
          </a:p>
        </p:txBody>
      </p:sp>
      <p:pic>
        <p:nvPicPr>
          <p:cNvPr id="5" name="Image 4"/>
          <p:cNvPicPr/>
          <p:nvPr/>
        </p:nvPicPr>
        <p:blipFill rotWithShape="1">
          <a:blip r:embed="rId3">
            <a:extLst>
              <a:ext uri="{28A0092B-C50C-407E-A947-70E740481C1C}">
                <a14:useLocalDpi xmlns:a14="http://schemas.microsoft.com/office/drawing/2010/main" val="0"/>
              </a:ext>
            </a:extLst>
          </a:blip>
          <a:srcRect l="1820" t="5026" r="2650"/>
          <a:stretch/>
        </p:blipFill>
        <p:spPr bwMode="auto">
          <a:xfrm>
            <a:off x="533116" y="1638406"/>
            <a:ext cx="6066092" cy="4636873"/>
          </a:xfrm>
          <a:prstGeom prst="rect">
            <a:avLst/>
          </a:prstGeom>
          <a:noFill/>
          <a:ln>
            <a:noFill/>
          </a:ln>
          <a:extLst>
            <a:ext uri="{53640926-AAD7-44D8-BBD7-CCE9431645EC}">
              <a14:shadowObscured xmlns:a14="http://schemas.microsoft.com/office/drawing/2010/main"/>
            </a:ext>
          </a:extLst>
        </p:spPr>
      </p:pic>
      <p:sp>
        <p:nvSpPr>
          <p:cNvPr id="7" name="ZoneTexte 6"/>
          <p:cNvSpPr txBox="1"/>
          <p:nvPr/>
        </p:nvSpPr>
        <p:spPr>
          <a:xfrm>
            <a:off x="4438291" y="2627620"/>
            <a:ext cx="1938351" cy="369332"/>
          </a:xfrm>
          <a:prstGeom prst="rect">
            <a:avLst/>
          </a:prstGeom>
          <a:noFill/>
        </p:spPr>
        <p:txBody>
          <a:bodyPr wrap="none" rtlCol="0">
            <a:spAutoFit/>
          </a:bodyPr>
          <a:lstStyle/>
          <a:p>
            <a:r>
              <a:rPr lang="en-US" sz="1800" dirty="0"/>
              <a:t>0.49 [0.38; 0.61]</a:t>
            </a:r>
            <a:endParaRPr lang="fr-FR" sz="1800" dirty="0"/>
          </a:p>
        </p:txBody>
      </p:sp>
      <p:sp>
        <p:nvSpPr>
          <p:cNvPr id="8" name="ZoneTexte 7"/>
          <p:cNvSpPr txBox="1"/>
          <p:nvPr/>
        </p:nvSpPr>
        <p:spPr>
          <a:xfrm>
            <a:off x="4451230" y="2204864"/>
            <a:ext cx="1932837" cy="369332"/>
          </a:xfrm>
          <a:prstGeom prst="rect">
            <a:avLst/>
          </a:prstGeom>
          <a:noFill/>
        </p:spPr>
        <p:txBody>
          <a:bodyPr wrap="none" rtlCol="0">
            <a:spAutoFit/>
          </a:bodyPr>
          <a:lstStyle/>
          <a:p>
            <a:r>
              <a:rPr lang="en-US" sz="1800" dirty="0"/>
              <a:t>0.61 [0.49; 0.75]</a:t>
            </a:r>
            <a:endParaRPr lang="fr-FR" sz="1800" dirty="0"/>
          </a:p>
        </p:txBody>
      </p:sp>
      <p:sp>
        <p:nvSpPr>
          <p:cNvPr id="9" name="ZoneTexte 8"/>
          <p:cNvSpPr txBox="1"/>
          <p:nvPr/>
        </p:nvSpPr>
        <p:spPr>
          <a:xfrm>
            <a:off x="4464171" y="1788902"/>
            <a:ext cx="1932837" cy="369332"/>
          </a:xfrm>
          <a:prstGeom prst="rect">
            <a:avLst/>
          </a:prstGeom>
          <a:noFill/>
        </p:spPr>
        <p:txBody>
          <a:bodyPr wrap="none" rtlCol="0">
            <a:spAutoFit/>
          </a:bodyPr>
          <a:lstStyle/>
          <a:p>
            <a:r>
              <a:rPr lang="en-US" sz="1800" dirty="0"/>
              <a:t>0.72 [0.59; 0.88]</a:t>
            </a:r>
            <a:endParaRPr lang="fr-FR" sz="1800" dirty="0"/>
          </a:p>
        </p:txBody>
      </p:sp>
      <p:sp>
        <p:nvSpPr>
          <p:cNvPr id="10" name="ZoneTexte 9"/>
          <p:cNvSpPr txBox="1"/>
          <p:nvPr/>
        </p:nvSpPr>
        <p:spPr>
          <a:xfrm>
            <a:off x="6599208" y="4016053"/>
            <a:ext cx="1932837" cy="369332"/>
          </a:xfrm>
          <a:prstGeom prst="rect">
            <a:avLst/>
          </a:prstGeom>
          <a:noFill/>
        </p:spPr>
        <p:txBody>
          <a:bodyPr wrap="none" rtlCol="0">
            <a:spAutoFit/>
          </a:bodyPr>
          <a:lstStyle/>
          <a:p>
            <a:r>
              <a:rPr lang="en-US" sz="1800" dirty="0"/>
              <a:t>1.73 [1.34; 2.23]</a:t>
            </a:r>
            <a:endParaRPr lang="fr-FR" sz="1800" dirty="0"/>
          </a:p>
        </p:txBody>
      </p:sp>
      <p:sp>
        <p:nvSpPr>
          <p:cNvPr id="11" name="ZoneTexte 10"/>
          <p:cNvSpPr txBox="1"/>
          <p:nvPr/>
        </p:nvSpPr>
        <p:spPr>
          <a:xfrm>
            <a:off x="6582291" y="3533829"/>
            <a:ext cx="1938351" cy="369332"/>
          </a:xfrm>
          <a:prstGeom prst="rect">
            <a:avLst/>
          </a:prstGeom>
          <a:noFill/>
        </p:spPr>
        <p:txBody>
          <a:bodyPr wrap="none" rtlCol="0">
            <a:spAutoFit/>
          </a:bodyPr>
          <a:lstStyle/>
          <a:p>
            <a:r>
              <a:rPr lang="en-US" sz="1800" dirty="0"/>
              <a:t>1.35 [0.99; 1.84]</a:t>
            </a:r>
            <a:endParaRPr lang="fr-FR" sz="1800" dirty="0"/>
          </a:p>
        </p:txBody>
      </p:sp>
      <p:sp>
        <p:nvSpPr>
          <p:cNvPr id="12" name="ZoneTexte 11"/>
          <p:cNvSpPr txBox="1"/>
          <p:nvPr/>
        </p:nvSpPr>
        <p:spPr>
          <a:xfrm>
            <a:off x="6615836" y="4928533"/>
            <a:ext cx="1938351" cy="369332"/>
          </a:xfrm>
          <a:prstGeom prst="rect">
            <a:avLst/>
          </a:prstGeom>
          <a:noFill/>
        </p:spPr>
        <p:txBody>
          <a:bodyPr wrap="none" rtlCol="0">
            <a:spAutoFit/>
          </a:bodyPr>
          <a:lstStyle/>
          <a:p>
            <a:r>
              <a:rPr lang="en-US" sz="1800" dirty="0"/>
              <a:t>1.12 [1.03; 1.22]</a:t>
            </a:r>
            <a:endParaRPr lang="fr-FR" sz="1800" dirty="0"/>
          </a:p>
        </p:txBody>
      </p:sp>
      <p:sp>
        <p:nvSpPr>
          <p:cNvPr id="19" name="Rectangle 18">
            <a:extLst>
              <a:ext uri="{FF2B5EF4-FFF2-40B4-BE49-F238E27FC236}">
                <a16:creationId xmlns:a16="http://schemas.microsoft.com/office/drawing/2014/main" id="{066EC499-D99E-49DE-98FC-307F73334F84}"/>
              </a:ext>
            </a:extLst>
          </p:cNvPr>
          <p:cNvSpPr/>
          <p:nvPr/>
        </p:nvSpPr>
        <p:spPr bwMode="auto">
          <a:xfrm>
            <a:off x="5901615" y="-18370"/>
            <a:ext cx="3242385" cy="347312"/>
          </a:xfrm>
          <a:prstGeom prst="rect">
            <a:avLst/>
          </a:prstGeom>
          <a:solidFill>
            <a:schemeClr val="accent2">
              <a:lumMod val="40000"/>
              <a:lumOff val="60000"/>
            </a:schemeClr>
          </a:solidFill>
          <a:ln w="9525"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dirty="0"/>
              <a:t>Remerciements : Dr Alice Simon</a:t>
            </a:r>
            <a:endParaRPr kumimoji="0" lang="fr-FR" sz="1600" b="0" i="0" u="none" strike="noStrike" cap="none" normalizeH="0" baseline="0" dirty="0">
              <a:ln>
                <a:noFill/>
              </a:ln>
              <a:solidFill>
                <a:schemeClr val="tx1"/>
              </a:solidFill>
              <a:effectLst/>
              <a:latin typeface="Tahoma" pitchFamily="34" charset="0"/>
            </a:endParaRPr>
          </a:p>
        </p:txBody>
      </p:sp>
      <p:sp>
        <p:nvSpPr>
          <p:cNvPr id="20" name="Espace réservé de la date 19">
            <a:extLst>
              <a:ext uri="{FF2B5EF4-FFF2-40B4-BE49-F238E27FC236}">
                <a16:creationId xmlns:a16="http://schemas.microsoft.com/office/drawing/2014/main" id="{36092A7D-174D-44F1-93CF-F1CDE9BAFC85}"/>
              </a:ext>
            </a:extLst>
          </p:cNvPr>
          <p:cNvSpPr>
            <a:spLocks noGrp="1"/>
          </p:cNvSpPr>
          <p:nvPr>
            <p:ph type="dt" sz="half" idx="10"/>
          </p:nvPr>
        </p:nvSpPr>
        <p:spPr/>
        <p:txBody>
          <a:bodyPr/>
          <a:lstStyle/>
          <a:p>
            <a:pPr>
              <a:defRPr/>
            </a:pPr>
            <a:r>
              <a:rPr lang="fr-FR"/>
              <a:t>2020-08-10</a:t>
            </a:r>
            <a:endParaRPr lang="fr-FR" dirty="0"/>
          </a:p>
        </p:txBody>
      </p:sp>
      <p:sp>
        <p:nvSpPr>
          <p:cNvPr id="21" name="Espace réservé du pied de page 20">
            <a:extLst>
              <a:ext uri="{FF2B5EF4-FFF2-40B4-BE49-F238E27FC236}">
                <a16:creationId xmlns:a16="http://schemas.microsoft.com/office/drawing/2014/main" id="{3BEA8B95-CB2D-4C10-AD72-777EF9CDF63A}"/>
              </a:ext>
            </a:extLst>
          </p:cNvPr>
          <p:cNvSpPr>
            <a:spLocks noGrp="1"/>
          </p:cNvSpPr>
          <p:nvPr>
            <p:ph type="ftr" sz="quarter" idx="11"/>
          </p:nvPr>
        </p:nvSpPr>
        <p:spPr/>
        <p:txBody>
          <a:bodyPr/>
          <a:lstStyle/>
          <a:p>
            <a:pPr>
              <a:defRPr/>
            </a:pPr>
            <a:r>
              <a:rPr lang="fr-FR"/>
              <a:t>Powerpoint - Pr Emmanuel Chazard</a:t>
            </a:r>
            <a:endParaRPr lang="fr-FR" dirty="0"/>
          </a:p>
        </p:txBody>
      </p:sp>
      <p:sp>
        <p:nvSpPr>
          <p:cNvPr id="22" name="Espace réservé du numéro de diapositive 21">
            <a:extLst>
              <a:ext uri="{FF2B5EF4-FFF2-40B4-BE49-F238E27FC236}">
                <a16:creationId xmlns:a16="http://schemas.microsoft.com/office/drawing/2014/main" id="{39C8DD5F-D362-46DB-B9C9-FAD7141D61BF}"/>
              </a:ext>
            </a:extLst>
          </p:cNvPr>
          <p:cNvSpPr>
            <a:spLocks noGrp="1"/>
          </p:cNvSpPr>
          <p:nvPr>
            <p:ph type="sldNum" sz="quarter" idx="12"/>
          </p:nvPr>
        </p:nvSpPr>
        <p:spPr/>
        <p:txBody>
          <a:bodyPr/>
          <a:lstStyle/>
          <a:p>
            <a:fld id="{2F750E0C-345E-4729-8D38-D143737B656D}" type="slidenum">
              <a:rPr lang="fr-FR" altLang="fr-FR" smtClean="0"/>
              <a:pPr/>
              <a:t>12</a:t>
            </a:fld>
            <a:endParaRPr lang="fr-FR" altLang="fr-FR"/>
          </a:p>
        </p:txBody>
      </p:sp>
    </p:spTree>
    <p:extLst>
      <p:ext uri="{BB962C8B-B14F-4D97-AF65-F5344CB8AC3E}">
        <p14:creationId xmlns:p14="http://schemas.microsoft.com/office/powerpoint/2010/main" val="614222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1D02A241-9F95-4F2B-B259-140C66CBC656}"/>
              </a:ext>
            </a:extLst>
          </p:cNvPr>
          <p:cNvSpPr>
            <a:spLocks noGrp="1"/>
          </p:cNvSpPr>
          <p:nvPr>
            <p:ph type="ctrTitle"/>
          </p:nvPr>
        </p:nvSpPr>
        <p:spPr/>
        <p:txBody>
          <a:bodyPr/>
          <a:lstStyle/>
          <a:p>
            <a:r>
              <a:rPr lang="fr-FR" dirty="0"/>
              <a:t>Discussion et conclusion</a:t>
            </a:r>
          </a:p>
        </p:txBody>
      </p:sp>
      <p:sp>
        <p:nvSpPr>
          <p:cNvPr id="8" name="Sous-titre 7">
            <a:extLst>
              <a:ext uri="{FF2B5EF4-FFF2-40B4-BE49-F238E27FC236}">
                <a16:creationId xmlns:a16="http://schemas.microsoft.com/office/drawing/2014/main" id="{BDB8F695-7FCC-4665-A575-BC349E256C65}"/>
              </a:ext>
            </a:extLst>
          </p:cNvPr>
          <p:cNvSpPr>
            <a:spLocks noGrp="1"/>
          </p:cNvSpPr>
          <p:nvPr>
            <p:ph type="subTitle" idx="1"/>
          </p:nvPr>
        </p:nvSpPr>
        <p:spPr/>
        <p:txBody>
          <a:bodyPr/>
          <a:lstStyle/>
          <a:p>
            <a:endParaRPr lang="fr-FR"/>
          </a:p>
        </p:txBody>
      </p:sp>
      <p:sp>
        <p:nvSpPr>
          <p:cNvPr id="9" name="Espace réservé de la date 8">
            <a:extLst>
              <a:ext uri="{FF2B5EF4-FFF2-40B4-BE49-F238E27FC236}">
                <a16:creationId xmlns:a16="http://schemas.microsoft.com/office/drawing/2014/main" id="{4697B7E2-49A9-4EBB-B6F0-F0A6221F7DDF}"/>
              </a:ext>
            </a:extLst>
          </p:cNvPr>
          <p:cNvSpPr>
            <a:spLocks noGrp="1"/>
          </p:cNvSpPr>
          <p:nvPr>
            <p:ph type="dt" sz="quarter" idx="10"/>
          </p:nvPr>
        </p:nvSpPr>
        <p:spPr/>
        <p:txBody>
          <a:bodyPr/>
          <a:lstStyle/>
          <a:p>
            <a:pPr>
              <a:defRPr/>
            </a:pPr>
            <a:r>
              <a:rPr lang="fr-FR"/>
              <a:t>2020-08-10</a:t>
            </a:r>
          </a:p>
        </p:txBody>
      </p:sp>
      <p:sp>
        <p:nvSpPr>
          <p:cNvPr id="10" name="Espace réservé du pied de page 9">
            <a:extLst>
              <a:ext uri="{FF2B5EF4-FFF2-40B4-BE49-F238E27FC236}">
                <a16:creationId xmlns:a16="http://schemas.microsoft.com/office/drawing/2014/main" id="{4E2E1051-9A85-437D-A6F3-74109E993B93}"/>
              </a:ext>
            </a:extLst>
          </p:cNvPr>
          <p:cNvSpPr>
            <a:spLocks noGrp="1"/>
          </p:cNvSpPr>
          <p:nvPr>
            <p:ph type="ftr" sz="quarter" idx="11"/>
          </p:nvPr>
        </p:nvSpPr>
        <p:spPr/>
        <p:txBody>
          <a:bodyPr/>
          <a:lstStyle/>
          <a:p>
            <a:pPr>
              <a:defRPr/>
            </a:pPr>
            <a:r>
              <a:rPr lang="fr-FR"/>
              <a:t>Powerpoint - Pr Emmanuel Chazard</a:t>
            </a:r>
          </a:p>
        </p:txBody>
      </p:sp>
      <p:sp>
        <p:nvSpPr>
          <p:cNvPr id="11" name="Espace réservé du numéro de diapositive 10">
            <a:extLst>
              <a:ext uri="{FF2B5EF4-FFF2-40B4-BE49-F238E27FC236}">
                <a16:creationId xmlns:a16="http://schemas.microsoft.com/office/drawing/2014/main" id="{337837CA-2BA3-4880-AA05-9FB822A4AC8A}"/>
              </a:ext>
            </a:extLst>
          </p:cNvPr>
          <p:cNvSpPr>
            <a:spLocks noGrp="1"/>
          </p:cNvSpPr>
          <p:nvPr>
            <p:ph type="sldNum" sz="quarter" idx="12"/>
          </p:nvPr>
        </p:nvSpPr>
        <p:spPr/>
        <p:txBody>
          <a:bodyPr/>
          <a:lstStyle/>
          <a:p>
            <a:fld id="{885AB6EE-E918-4558-BC98-2A1B633FC439}" type="slidenum">
              <a:rPr lang="fr-FR" altLang="fr-FR" smtClean="0"/>
              <a:pPr/>
              <a:t>13</a:t>
            </a:fld>
            <a:endParaRPr lang="fr-FR" altLang="fr-FR"/>
          </a:p>
        </p:txBody>
      </p:sp>
    </p:spTree>
    <p:extLst>
      <p:ext uri="{BB962C8B-B14F-4D97-AF65-F5344CB8AC3E}">
        <p14:creationId xmlns:p14="http://schemas.microsoft.com/office/powerpoint/2010/main" val="984944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D72689-22EC-4BDF-8FB6-F55FF31F8DD3}"/>
              </a:ext>
            </a:extLst>
          </p:cNvPr>
          <p:cNvSpPr>
            <a:spLocks noGrp="1"/>
          </p:cNvSpPr>
          <p:nvPr>
            <p:ph type="title"/>
          </p:nvPr>
        </p:nvSpPr>
        <p:spPr/>
        <p:txBody>
          <a:bodyPr/>
          <a:lstStyle/>
          <a:p>
            <a:r>
              <a:rPr lang="fr-FR" dirty="0"/>
              <a:t>Discussion </a:t>
            </a:r>
          </a:p>
        </p:txBody>
      </p:sp>
      <p:sp>
        <p:nvSpPr>
          <p:cNvPr id="3" name="Espace réservé du contenu 2">
            <a:extLst>
              <a:ext uri="{FF2B5EF4-FFF2-40B4-BE49-F238E27FC236}">
                <a16:creationId xmlns:a16="http://schemas.microsoft.com/office/drawing/2014/main" id="{4AF57F7C-2796-4DE5-98C6-56E7FD3BA232}"/>
              </a:ext>
            </a:extLst>
          </p:cNvPr>
          <p:cNvSpPr>
            <a:spLocks noGrp="1"/>
          </p:cNvSpPr>
          <p:nvPr>
            <p:ph idx="1"/>
          </p:nvPr>
        </p:nvSpPr>
        <p:spPr/>
        <p:txBody>
          <a:bodyPr/>
          <a:lstStyle/>
          <a:p>
            <a:r>
              <a:rPr lang="fr-FR" dirty="0"/>
              <a:t>Bla </a:t>
            </a:r>
            <a:r>
              <a:rPr lang="fr-FR" dirty="0" err="1"/>
              <a:t>bla</a:t>
            </a:r>
            <a:r>
              <a:rPr lang="fr-FR" dirty="0"/>
              <a:t> </a:t>
            </a:r>
            <a:r>
              <a:rPr lang="fr-FR" dirty="0" err="1"/>
              <a:t>bla</a:t>
            </a:r>
            <a:endParaRPr lang="fr-FR" dirty="0"/>
          </a:p>
          <a:p>
            <a:r>
              <a:rPr lang="fr-FR" dirty="0"/>
              <a:t>Section sous-représentée car demande plus de concentration à l’auditoire</a:t>
            </a:r>
          </a:p>
          <a:p>
            <a:endParaRPr lang="fr-FR" dirty="0"/>
          </a:p>
          <a:p>
            <a:r>
              <a:rPr lang="fr-FR" dirty="0"/>
              <a:t>Toujours faire une sauvegarde en PDF (statique, sans animation)</a:t>
            </a:r>
          </a:p>
          <a:p>
            <a:r>
              <a:rPr lang="fr-FR" dirty="0"/>
              <a:t>Si vous utilisez les « notes », toujours les imprimer au cas où le mode présentateur ne pourrait être utilisé</a:t>
            </a:r>
          </a:p>
        </p:txBody>
      </p:sp>
      <p:sp>
        <p:nvSpPr>
          <p:cNvPr id="7" name="Espace réservé de la date 6">
            <a:extLst>
              <a:ext uri="{FF2B5EF4-FFF2-40B4-BE49-F238E27FC236}">
                <a16:creationId xmlns:a16="http://schemas.microsoft.com/office/drawing/2014/main" id="{54A3AA3B-042B-4946-9C29-D08B2FE3B67C}"/>
              </a:ext>
            </a:extLst>
          </p:cNvPr>
          <p:cNvSpPr>
            <a:spLocks noGrp="1"/>
          </p:cNvSpPr>
          <p:nvPr>
            <p:ph type="dt" sz="half" idx="10"/>
          </p:nvPr>
        </p:nvSpPr>
        <p:spPr/>
        <p:txBody>
          <a:bodyPr/>
          <a:lstStyle/>
          <a:p>
            <a:pPr>
              <a:defRPr/>
            </a:pPr>
            <a:r>
              <a:rPr lang="fr-FR"/>
              <a:t>2020-08-10</a:t>
            </a:r>
            <a:endParaRPr lang="fr-FR" dirty="0"/>
          </a:p>
        </p:txBody>
      </p:sp>
      <p:sp>
        <p:nvSpPr>
          <p:cNvPr id="8" name="Espace réservé du pied de page 7">
            <a:extLst>
              <a:ext uri="{FF2B5EF4-FFF2-40B4-BE49-F238E27FC236}">
                <a16:creationId xmlns:a16="http://schemas.microsoft.com/office/drawing/2014/main" id="{F4B4274F-A956-4635-8EF3-41819A9706D4}"/>
              </a:ext>
            </a:extLst>
          </p:cNvPr>
          <p:cNvSpPr>
            <a:spLocks noGrp="1"/>
          </p:cNvSpPr>
          <p:nvPr>
            <p:ph type="ftr" sz="quarter" idx="11"/>
          </p:nvPr>
        </p:nvSpPr>
        <p:spPr/>
        <p:txBody>
          <a:bodyPr/>
          <a:lstStyle/>
          <a:p>
            <a:pPr>
              <a:defRPr/>
            </a:pPr>
            <a:r>
              <a:rPr lang="fr-FR"/>
              <a:t>Powerpoint - Pr Emmanuel Chazard</a:t>
            </a:r>
            <a:endParaRPr lang="fr-FR" dirty="0"/>
          </a:p>
        </p:txBody>
      </p:sp>
      <p:sp>
        <p:nvSpPr>
          <p:cNvPr id="9" name="Espace réservé du numéro de diapositive 8">
            <a:extLst>
              <a:ext uri="{FF2B5EF4-FFF2-40B4-BE49-F238E27FC236}">
                <a16:creationId xmlns:a16="http://schemas.microsoft.com/office/drawing/2014/main" id="{460D020D-4D15-4917-A488-9FA5ED9B8BF0}"/>
              </a:ext>
            </a:extLst>
          </p:cNvPr>
          <p:cNvSpPr>
            <a:spLocks noGrp="1"/>
          </p:cNvSpPr>
          <p:nvPr>
            <p:ph type="sldNum" sz="quarter" idx="12"/>
          </p:nvPr>
        </p:nvSpPr>
        <p:spPr/>
        <p:txBody>
          <a:bodyPr/>
          <a:lstStyle/>
          <a:p>
            <a:fld id="{2F750E0C-345E-4729-8D38-D143737B656D}" type="slidenum">
              <a:rPr lang="fr-FR" altLang="fr-FR" smtClean="0"/>
              <a:pPr/>
              <a:t>14</a:t>
            </a:fld>
            <a:endParaRPr lang="fr-FR" altLang="fr-FR"/>
          </a:p>
        </p:txBody>
      </p:sp>
    </p:spTree>
    <p:extLst>
      <p:ext uri="{BB962C8B-B14F-4D97-AF65-F5344CB8AC3E}">
        <p14:creationId xmlns:p14="http://schemas.microsoft.com/office/powerpoint/2010/main" val="905421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F6361727-78BF-4129-9DA5-A0E253B21AE8}"/>
              </a:ext>
            </a:extLst>
          </p:cNvPr>
          <p:cNvSpPr>
            <a:spLocks noGrp="1"/>
          </p:cNvSpPr>
          <p:nvPr>
            <p:ph type="ctrTitle"/>
          </p:nvPr>
        </p:nvSpPr>
        <p:spPr/>
        <p:txBody>
          <a:bodyPr/>
          <a:lstStyle/>
          <a:p>
            <a:r>
              <a:rPr lang="fr-FR" dirty="0"/>
              <a:t>Merci de votre attention</a:t>
            </a:r>
          </a:p>
        </p:txBody>
      </p:sp>
      <p:sp>
        <p:nvSpPr>
          <p:cNvPr id="8" name="Sous-titre 7">
            <a:extLst>
              <a:ext uri="{FF2B5EF4-FFF2-40B4-BE49-F238E27FC236}">
                <a16:creationId xmlns:a16="http://schemas.microsoft.com/office/drawing/2014/main" id="{B667B759-7497-4BFA-B8E9-B4C6C8B66774}"/>
              </a:ext>
            </a:extLst>
          </p:cNvPr>
          <p:cNvSpPr>
            <a:spLocks noGrp="1"/>
          </p:cNvSpPr>
          <p:nvPr>
            <p:ph type="subTitle" idx="1"/>
          </p:nvPr>
        </p:nvSpPr>
        <p:spPr/>
        <p:txBody>
          <a:bodyPr/>
          <a:lstStyle/>
          <a:p>
            <a:endParaRPr lang="fr-FR" dirty="0"/>
          </a:p>
        </p:txBody>
      </p:sp>
      <p:sp>
        <p:nvSpPr>
          <p:cNvPr id="9" name="Espace réservé de la date 8">
            <a:extLst>
              <a:ext uri="{FF2B5EF4-FFF2-40B4-BE49-F238E27FC236}">
                <a16:creationId xmlns:a16="http://schemas.microsoft.com/office/drawing/2014/main" id="{F8945D67-644E-414F-AC0E-21FEE8D01696}"/>
              </a:ext>
            </a:extLst>
          </p:cNvPr>
          <p:cNvSpPr>
            <a:spLocks noGrp="1"/>
          </p:cNvSpPr>
          <p:nvPr>
            <p:ph type="dt" sz="quarter" idx="10"/>
          </p:nvPr>
        </p:nvSpPr>
        <p:spPr/>
        <p:txBody>
          <a:bodyPr/>
          <a:lstStyle/>
          <a:p>
            <a:pPr>
              <a:defRPr/>
            </a:pPr>
            <a:r>
              <a:rPr lang="fr-FR"/>
              <a:t>2020-08-10</a:t>
            </a:r>
          </a:p>
        </p:txBody>
      </p:sp>
      <p:sp>
        <p:nvSpPr>
          <p:cNvPr id="10" name="Espace réservé du pied de page 9">
            <a:extLst>
              <a:ext uri="{FF2B5EF4-FFF2-40B4-BE49-F238E27FC236}">
                <a16:creationId xmlns:a16="http://schemas.microsoft.com/office/drawing/2014/main" id="{600DBF9B-C645-4A1C-B8C5-C6B3C9432AC2}"/>
              </a:ext>
            </a:extLst>
          </p:cNvPr>
          <p:cNvSpPr>
            <a:spLocks noGrp="1"/>
          </p:cNvSpPr>
          <p:nvPr>
            <p:ph type="ftr" sz="quarter" idx="11"/>
          </p:nvPr>
        </p:nvSpPr>
        <p:spPr/>
        <p:txBody>
          <a:bodyPr/>
          <a:lstStyle/>
          <a:p>
            <a:pPr>
              <a:defRPr/>
            </a:pPr>
            <a:r>
              <a:rPr lang="fr-FR"/>
              <a:t>Powerpoint - Pr Emmanuel Chazard</a:t>
            </a:r>
          </a:p>
        </p:txBody>
      </p:sp>
      <p:sp>
        <p:nvSpPr>
          <p:cNvPr id="11" name="Espace réservé du numéro de diapositive 10">
            <a:extLst>
              <a:ext uri="{FF2B5EF4-FFF2-40B4-BE49-F238E27FC236}">
                <a16:creationId xmlns:a16="http://schemas.microsoft.com/office/drawing/2014/main" id="{B41CFD5E-664A-4ADC-A1EA-23C7470F9E1D}"/>
              </a:ext>
            </a:extLst>
          </p:cNvPr>
          <p:cNvSpPr>
            <a:spLocks noGrp="1"/>
          </p:cNvSpPr>
          <p:nvPr>
            <p:ph type="sldNum" sz="quarter" idx="12"/>
          </p:nvPr>
        </p:nvSpPr>
        <p:spPr/>
        <p:txBody>
          <a:bodyPr/>
          <a:lstStyle/>
          <a:p>
            <a:fld id="{885AB6EE-E918-4558-BC98-2A1B633FC439}" type="slidenum">
              <a:rPr lang="fr-FR" altLang="fr-FR" smtClean="0"/>
              <a:pPr/>
              <a:t>15</a:t>
            </a:fld>
            <a:endParaRPr lang="fr-FR" altLang="fr-FR"/>
          </a:p>
        </p:txBody>
      </p:sp>
    </p:spTree>
    <p:extLst>
      <p:ext uri="{BB962C8B-B14F-4D97-AF65-F5344CB8AC3E}">
        <p14:creationId xmlns:p14="http://schemas.microsoft.com/office/powerpoint/2010/main" val="4239725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9361377C-ECFB-4375-8159-7B2B64A5CF88}"/>
              </a:ext>
            </a:extLst>
          </p:cNvPr>
          <p:cNvSpPr>
            <a:spLocks noGrp="1"/>
          </p:cNvSpPr>
          <p:nvPr>
            <p:ph type="ctrTitle"/>
          </p:nvPr>
        </p:nvSpPr>
        <p:spPr/>
        <p:txBody>
          <a:bodyPr/>
          <a:lstStyle/>
          <a:p>
            <a:r>
              <a:rPr lang="fr-FR" dirty="0"/>
              <a:t>Introduction</a:t>
            </a:r>
          </a:p>
        </p:txBody>
      </p:sp>
      <p:sp>
        <p:nvSpPr>
          <p:cNvPr id="8" name="Sous-titre 7">
            <a:extLst>
              <a:ext uri="{FF2B5EF4-FFF2-40B4-BE49-F238E27FC236}">
                <a16:creationId xmlns:a16="http://schemas.microsoft.com/office/drawing/2014/main" id="{82E8E6F1-F2B6-46A8-90B2-05531DE410B9}"/>
              </a:ext>
            </a:extLst>
          </p:cNvPr>
          <p:cNvSpPr>
            <a:spLocks noGrp="1"/>
          </p:cNvSpPr>
          <p:nvPr>
            <p:ph type="subTitle" idx="1"/>
          </p:nvPr>
        </p:nvSpPr>
        <p:spPr/>
        <p:txBody>
          <a:bodyPr/>
          <a:lstStyle/>
          <a:p>
            <a:endParaRPr lang="fr-FR"/>
          </a:p>
        </p:txBody>
      </p:sp>
      <p:sp>
        <p:nvSpPr>
          <p:cNvPr id="9" name="Espace réservé de la date 8">
            <a:extLst>
              <a:ext uri="{FF2B5EF4-FFF2-40B4-BE49-F238E27FC236}">
                <a16:creationId xmlns:a16="http://schemas.microsoft.com/office/drawing/2014/main" id="{794DC8C5-6961-49E8-9C80-778BA42B390E}"/>
              </a:ext>
            </a:extLst>
          </p:cNvPr>
          <p:cNvSpPr>
            <a:spLocks noGrp="1"/>
          </p:cNvSpPr>
          <p:nvPr>
            <p:ph type="dt" sz="quarter" idx="10"/>
          </p:nvPr>
        </p:nvSpPr>
        <p:spPr/>
        <p:txBody>
          <a:bodyPr/>
          <a:lstStyle/>
          <a:p>
            <a:pPr>
              <a:defRPr/>
            </a:pPr>
            <a:r>
              <a:rPr lang="fr-FR"/>
              <a:t>2020-08-10</a:t>
            </a:r>
          </a:p>
        </p:txBody>
      </p:sp>
      <p:sp>
        <p:nvSpPr>
          <p:cNvPr id="10" name="Espace réservé du pied de page 9">
            <a:extLst>
              <a:ext uri="{FF2B5EF4-FFF2-40B4-BE49-F238E27FC236}">
                <a16:creationId xmlns:a16="http://schemas.microsoft.com/office/drawing/2014/main" id="{E232F2ED-094E-4F69-BF39-6589CD91005C}"/>
              </a:ext>
            </a:extLst>
          </p:cNvPr>
          <p:cNvSpPr>
            <a:spLocks noGrp="1"/>
          </p:cNvSpPr>
          <p:nvPr>
            <p:ph type="ftr" sz="quarter" idx="11"/>
          </p:nvPr>
        </p:nvSpPr>
        <p:spPr/>
        <p:txBody>
          <a:bodyPr/>
          <a:lstStyle/>
          <a:p>
            <a:pPr>
              <a:defRPr/>
            </a:pPr>
            <a:r>
              <a:rPr lang="fr-FR"/>
              <a:t>Powerpoint - Pr Emmanuel Chazard</a:t>
            </a:r>
          </a:p>
        </p:txBody>
      </p:sp>
      <p:sp>
        <p:nvSpPr>
          <p:cNvPr id="11" name="Espace réservé du numéro de diapositive 10">
            <a:extLst>
              <a:ext uri="{FF2B5EF4-FFF2-40B4-BE49-F238E27FC236}">
                <a16:creationId xmlns:a16="http://schemas.microsoft.com/office/drawing/2014/main" id="{D6ED511E-3531-4DFD-A18E-5CBAEBE68B65}"/>
              </a:ext>
            </a:extLst>
          </p:cNvPr>
          <p:cNvSpPr>
            <a:spLocks noGrp="1"/>
          </p:cNvSpPr>
          <p:nvPr>
            <p:ph type="sldNum" sz="quarter" idx="12"/>
          </p:nvPr>
        </p:nvSpPr>
        <p:spPr/>
        <p:txBody>
          <a:bodyPr/>
          <a:lstStyle/>
          <a:p>
            <a:fld id="{885AB6EE-E918-4558-BC98-2A1B633FC439}" type="slidenum">
              <a:rPr lang="fr-FR" altLang="fr-FR" smtClean="0"/>
              <a:pPr/>
              <a:t>2</a:t>
            </a:fld>
            <a:endParaRPr lang="fr-FR" altLang="fr-FR"/>
          </a:p>
        </p:txBody>
      </p:sp>
    </p:spTree>
    <p:extLst>
      <p:ext uri="{BB962C8B-B14F-4D97-AF65-F5344CB8AC3E}">
        <p14:creationId xmlns:p14="http://schemas.microsoft.com/office/powerpoint/2010/main" val="1280847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AB8816-2431-42DC-A5B0-BB546770992A}"/>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AB7CA136-C35B-4B24-B549-9E88E42D180E}"/>
              </a:ext>
            </a:extLst>
          </p:cNvPr>
          <p:cNvSpPr>
            <a:spLocks noGrp="1"/>
          </p:cNvSpPr>
          <p:nvPr>
            <p:ph idx="1"/>
          </p:nvPr>
        </p:nvSpPr>
        <p:spPr/>
        <p:txBody>
          <a:bodyPr>
            <a:normAutofit fontScale="92500" lnSpcReduction="10000"/>
          </a:bodyPr>
          <a:lstStyle/>
          <a:p>
            <a:r>
              <a:rPr lang="fr-FR" dirty="0"/>
              <a:t>Avant de poursuivre, il faut maîtriser dans PowerPoint :</a:t>
            </a:r>
          </a:p>
          <a:p>
            <a:pPr lvl="1"/>
            <a:r>
              <a:rPr lang="fr-FR" dirty="0"/>
              <a:t>Modes d’affichage</a:t>
            </a:r>
          </a:p>
          <a:p>
            <a:pPr lvl="1"/>
            <a:r>
              <a:rPr lang="fr-FR" dirty="0"/>
              <a:t>Notes et page de notes</a:t>
            </a:r>
          </a:p>
          <a:p>
            <a:pPr lvl="1"/>
            <a:r>
              <a:rPr lang="fr-FR" dirty="0"/>
              <a:t>Masques de diapositives et dispositions</a:t>
            </a:r>
          </a:p>
          <a:p>
            <a:pPr lvl="1"/>
            <a:r>
              <a:rPr lang="fr-FR" dirty="0"/>
              <a:t>Entête et pied de page, numéros de diapos</a:t>
            </a:r>
          </a:p>
          <a:p>
            <a:r>
              <a:rPr lang="fr-FR" dirty="0"/>
              <a:t>Introduction : </a:t>
            </a:r>
          </a:p>
          <a:p>
            <a:pPr lvl="1"/>
            <a:r>
              <a:rPr lang="fr-FR" dirty="0"/>
              <a:t>On s’adresse à la famille plus qu’au jury</a:t>
            </a:r>
          </a:p>
          <a:p>
            <a:pPr lvl="1"/>
            <a:r>
              <a:rPr lang="fr-FR" dirty="0"/>
              <a:t>Diapos très visuelles, mettant en avant les schémas, rappelant la physio-pathologie</a:t>
            </a:r>
          </a:p>
          <a:p>
            <a:pPr lvl="1"/>
            <a:r>
              <a:rPr lang="fr-FR" dirty="0"/>
              <a:t>Max 7 min / 15 min </a:t>
            </a:r>
          </a:p>
        </p:txBody>
      </p:sp>
      <p:sp>
        <p:nvSpPr>
          <p:cNvPr id="8" name="Espace réservé de la date 7">
            <a:extLst>
              <a:ext uri="{FF2B5EF4-FFF2-40B4-BE49-F238E27FC236}">
                <a16:creationId xmlns:a16="http://schemas.microsoft.com/office/drawing/2014/main" id="{973189FF-F2AC-4980-B636-0D04865CCDF2}"/>
              </a:ext>
            </a:extLst>
          </p:cNvPr>
          <p:cNvSpPr>
            <a:spLocks noGrp="1"/>
          </p:cNvSpPr>
          <p:nvPr>
            <p:ph type="dt" sz="half" idx="10"/>
          </p:nvPr>
        </p:nvSpPr>
        <p:spPr/>
        <p:txBody>
          <a:bodyPr/>
          <a:lstStyle/>
          <a:p>
            <a:pPr>
              <a:defRPr/>
            </a:pPr>
            <a:r>
              <a:rPr lang="fr-FR"/>
              <a:t>2020-08-10</a:t>
            </a:r>
            <a:endParaRPr lang="fr-FR" dirty="0"/>
          </a:p>
        </p:txBody>
      </p:sp>
      <p:sp>
        <p:nvSpPr>
          <p:cNvPr id="9" name="Espace réservé du pied de page 8">
            <a:extLst>
              <a:ext uri="{FF2B5EF4-FFF2-40B4-BE49-F238E27FC236}">
                <a16:creationId xmlns:a16="http://schemas.microsoft.com/office/drawing/2014/main" id="{90954897-0810-49EB-8D90-EC2137A97785}"/>
              </a:ext>
            </a:extLst>
          </p:cNvPr>
          <p:cNvSpPr>
            <a:spLocks noGrp="1"/>
          </p:cNvSpPr>
          <p:nvPr>
            <p:ph type="ftr" sz="quarter" idx="11"/>
          </p:nvPr>
        </p:nvSpPr>
        <p:spPr/>
        <p:txBody>
          <a:bodyPr/>
          <a:lstStyle/>
          <a:p>
            <a:pPr>
              <a:defRPr/>
            </a:pPr>
            <a:r>
              <a:rPr lang="fr-FR"/>
              <a:t>Powerpoint - Pr Emmanuel Chazard</a:t>
            </a:r>
            <a:endParaRPr lang="fr-FR" dirty="0"/>
          </a:p>
        </p:txBody>
      </p:sp>
      <p:sp>
        <p:nvSpPr>
          <p:cNvPr id="10" name="Espace réservé du numéro de diapositive 9">
            <a:extLst>
              <a:ext uri="{FF2B5EF4-FFF2-40B4-BE49-F238E27FC236}">
                <a16:creationId xmlns:a16="http://schemas.microsoft.com/office/drawing/2014/main" id="{DB369BE8-2D3F-4D24-B5FA-F867FAAA4D79}"/>
              </a:ext>
            </a:extLst>
          </p:cNvPr>
          <p:cNvSpPr>
            <a:spLocks noGrp="1"/>
          </p:cNvSpPr>
          <p:nvPr>
            <p:ph type="sldNum" sz="quarter" idx="12"/>
          </p:nvPr>
        </p:nvSpPr>
        <p:spPr/>
        <p:txBody>
          <a:bodyPr/>
          <a:lstStyle/>
          <a:p>
            <a:fld id="{2F750E0C-345E-4729-8D38-D143737B656D}" type="slidenum">
              <a:rPr lang="fr-FR" altLang="fr-FR" smtClean="0"/>
              <a:pPr/>
              <a:t>3</a:t>
            </a:fld>
            <a:endParaRPr lang="fr-FR" altLang="fr-FR"/>
          </a:p>
        </p:txBody>
      </p:sp>
    </p:spTree>
    <p:extLst>
      <p:ext uri="{BB962C8B-B14F-4D97-AF65-F5344CB8AC3E}">
        <p14:creationId xmlns:p14="http://schemas.microsoft.com/office/powerpoint/2010/main" val="3654919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Arthroscopie de hanche</a:t>
            </a:r>
          </a:p>
        </p:txBody>
      </p:sp>
      <p:pic>
        <p:nvPicPr>
          <p:cNvPr id="4" name="Espace réservé du contenu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07243" y="1848475"/>
            <a:ext cx="3460702" cy="4227850"/>
          </a:xfrm>
        </p:spPr>
      </p:pic>
      <p:sp>
        <p:nvSpPr>
          <p:cNvPr id="12" name="Espace réservé du contenu 11">
            <a:extLst>
              <a:ext uri="{FF2B5EF4-FFF2-40B4-BE49-F238E27FC236}">
                <a16:creationId xmlns:a16="http://schemas.microsoft.com/office/drawing/2014/main" id="{77062366-58C0-406C-884E-297022C31AFC}"/>
              </a:ext>
            </a:extLst>
          </p:cNvPr>
          <p:cNvSpPr>
            <a:spLocks noGrp="1"/>
          </p:cNvSpPr>
          <p:nvPr>
            <p:ph sz="half" idx="2"/>
          </p:nvPr>
        </p:nvSpPr>
        <p:spPr/>
        <p:txBody>
          <a:bodyPr/>
          <a:lstStyle/>
          <a:p>
            <a:r>
              <a:rPr lang="fr-FR" dirty="0"/>
              <a:t>Michael </a:t>
            </a:r>
            <a:r>
              <a:rPr lang="fr-FR" dirty="0" err="1"/>
              <a:t>Burman</a:t>
            </a:r>
            <a:r>
              <a:rPr lang="fr-FR" dirty="0"/>
              <a:t> sur cadavre en 1931</a:t>
            </a:r>
          </a:p>
          <a:p>
            <a:r>
              <a:rPr lang="fr-FR" dirty="0"/>
              <a:t>Lésions centrales (cartilagineuse)</a:t>
            </a:r>
          </a:p>
          <a:p>
            <a:r>
              <a:rPr lang="fr-FR" dirty="0"/>
              <a:t>Lésions périphériques (jonction tête et col, face antérieure du col fémoral)</a:t>
            </a:r>
          </a:p>
          <a:p>
            <a:r>
              <a:rPr lang="fr-FR" dirty="0"/>
              <a:t>Endoscopie de hanche (muscle fessier, ilio psoas)</a:t>
            </a:r>
          </a:p>
        </p:txBody>
      </p:sp>
      <p:sp>
        <p:nvSpPr>
          <p:cNvPr id="14" name="Rectangle 13">
            <a:extLst>
              <a:ext uri="{FF2B5EF4-FFF2-40B4-BE49-F238E27FC236}">
                <a16:creationId xmlns:a16="http://schemas.microsoft.com/office/drawing/2014/main" id="{339F7D58-4654-4CD1-9D65-FFBD4E90F8ED}"/>
              </a:ext>
            </a:extLst>
          </p:cNvPr>
          <p:cNvSpPr/>
          <p:nvPr/>
        </p:nvSpPr>
        <p:spPr bwMode="auto">
          <a:xfrm>
            <a:off x="5901615" y="-18370"/>
            <a:ext cx="3242385" cy="347312"/>
          </a:xfrm>
          <a:prstGeom prst="rect">
            <a:avLst/>
          </a:prstGeom>
          <a:solidFill>
            <a:schemeClr val="accent2">
              <a:lumMod val="40000"/>
              <a:lumOff val="60000"/>
            </a:schemeClr>
          </a:solidFill>
          <a:ln w="9525"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dirty="0"/>
              <a:t>Remerciements : Dr Elio </a:t>
            </a:r>
            <a:r>
              <a:rPr lang="fr-FR" sz="1600" dirty="0" err="1"/>
              <a:t>Disegni</a:t>
            </a:r>
            <a:endParaRPr kumimoji="0" lang="fr-FR" sz="1600" b="0" i="0" u="none" strike="noStrike" cap="none" normalizeH="0" baseline="0" dirty="0">
              <a:ln>
                <a:noFill/>
              </a:ln>
              <a:solidFill>
                <a:schemeClr val="tx1"/>
              </a:solidFill>
              <a:effectLst/>
              <a:latin typeface="Tahoma" pitchFamily="34" charset="0"/>
            </a:endParaRPr>
          </a:p>
        </p:txBody>
      </p:sp>
      <p:sp>
        <p:nvSpPr>
          <p:cNvPr id="15" name="Espace réservé de la date 14">
            <a:extLst>
              <a:ext uri="{FF2B5EF4-FFF2-40B4-BE49-F238E27FC236}">
                <a16:creationId xmlns:a16="http://schemas.microsoft.com/office/drawing/2014/main" id="{DBE7E580-2D83-45AE-A2C4-0FD6E599AB70}"/>
              </a:ext>
            </a:extLst>
          </p:cNvPr>
          <p:cNvSpPr>
            <a:spLocks noGrp="1"/>
          </p:cNvSpPr>
          <p:nvPr>
            <p:ph type="dt" sz="half" idx="10"/>
          </p:nvPr>
        </p:nvSpPr>
        <p:spPr/>
        <p:txBody>
          <a:bodyPr/>
          <a:lstStyle/>
          <a:p>
            <a:pPr>
              <a:defRPr/>
            </a:pPr>
            <a:r>
              <a:rPr lang="fr-FR"/>
              <a:t>2020-08-10</a:t>
            </a:r>
            <a:endParaRPr lang="fr-FR" dirty="0"/>
          </a:p>
        </p:txBody>
      </p:sp>
      <p:sp>
        <p:nvSpPr>
          <p:cNvPr id="16" name="Espace réservé du pied de page 15">
            <a:extLst>
              <a:ext uri="{FF2B5EF4-FFF2-40B4-BE49-F238E27FC236}">
                <a16:creationId xmlns:a16="http://schemas.microsoft.com/office/drawing/2014/main" id="{15C454C6-A477-4BB6-AB5F-C418AC728C34}"/>
              </a:ext>
            </a:extLst>
          </p:cNvPr>
          <p:cNvSpPr>
            <a:spLocks noGrp="1"/>
          </p:cNvSpPr>
          <p:nvPr>
            <p:ph type="ftr" sz="quarter" idx="11"/>
          </p:nvPr>
        </p:nvSpPr>
        <p:spPr/>
        <p:txBody>
          <a:bodyPr/>
          <a:lstStyle/>
          <a:p>
            <a:pPr>
              <a:defRPr/>
            </a:pPr>
            <a:r>
              <a:rPr lang="fr-FR"/>
              <a:t>Powerpoint - Pr Emmanuel Chazard</a:t>
            </a:r>
            <a:endParaRPr lang="fr-FR" dirty="0"/>
          </a:p>
        </p:txBody>
      </p:sp>
      <p:sp>
        <p:nvSpPr>
          <p:cNvPr id="17" name="Espace réservé du numéro de diapositive 16">
            <a:extLst>
              <a:ext uri="{FF2B5EF4-FFF2-40B4-BE49-F238E27FC236}">
                <a16:creationId xmlns:a16="http://schemas.microsoft.com/office/drawing/2014/main" id="{989D4673-3151-4E6B-8049-D5FE7FF1AD41}"/>
              </a:ext>
            </a:extLst>
          </p:cNvPr>
          <p:cNvSpPr>
            <a:spLocks noGrp="1"/>
          </p:cNvSpPr>
          <p:nvPr>
            <p:ph type="sldNum" sz="quarter" idx="12"/>
          </p:nvPr>
        </p:nvSpPr>
        <p:spPr/>
        <p:txBody>
          <a:bodyPr/>
          <a:lstStyle/>
          <a:p>
            <a:fld id="{C73ED356-1D56-47C8-AC95-C30CCD691968}" type="slidenum">
              <a:rPr lang="fr-FR" altLang="fr-FR" smtClean="0"/>
              <a:pPr/>
              <a:t>4</a:t>
            </a:fld>
            <a:endParaRPr lang="fr-FR" altLang="fr-FR"/>
          </a:p>
        </p:txBody>
      </p:sp>
    </p:spTree>
    <p:extLst>
      <p:ext uri="{BB962C8B-B14F-4D97-AF65-F5344CB8AC3E}">
        <p14:creationId xmlns:p14="http://schemas.microsoft.com/office/powerpoint/2010/main" val="1006940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E48AF0F2-311F-46BF-B101-8D6A1A130424}"/>
              </a:ext>
            </a:extLst>
          </p:cNvPr>
          <p:cNvSpPr>
            <a:spLocks noGrp="1"/>
          </p:cNvSpPr>
          <p:nvPr>
            <p:ph type="title"/>
          </p:nvPr>
        </p:nvSpPr>
        <p:spPr/>
        <p:txBody>
          <a:bodyPr/>
          <a:lstStyle/>
          <a:p>
            <a:r>
              <a:rPr lang="fr-FR" dirty="0"/>
              <a:t>Style télégraphique</a:t>
            </a:r>
          </a:p>
        </p:txBody>
      </p:sp>
      <p:sp>
        <p:nvSpPr>
          <p:cNvPr id="17" name="Espace réservé du texte 16">
            <a:extLst>
              <a:ext uri="{FF2B5EF4-FFF2-40B4-BE49-F238E27FC236}">
                <a16:creationId xmlns:a16="http://schemas.microsoft.com/office/drawing/2014/main" id="{133F0D30-54CA-4759-AFCF-3B13149F9568}"/>
              </a:ext>
            </a:extLst>
          </p:cNvPr>
          <p:cNvSpPr>
            <a:spLocks noGrp="1"/>
          </p:cNvSpPr>
          <p:nvPr>
            <p:ph type="body" idx="1"/>
          </p:nvPr>
        </p:nvSpPr>
        <p:spPr>
          <a:xfrm>
            <a:off x="15212" y="1967824"/>
            <a:ext cx="4489397" cy="639762"/>
          </a:xfrm>
        </p:spPr>
        <p:txBody>
          <a:bodyPr/>
          <a:lstStyle/>
          <a:p>
            <a:r>
              <a:rPr lang="fr-FR" dirty="0"/>
              <a:t>[Texte lu]</a:t>
            </a:r>
          </a:p>
          <a:p>
            <a:r>
              <a:rPr lang="fr-FR" dirty="0">
                <a:latin typeface="Arial Narrow" panose="020B0606020202030204" pitchFamily="34" charset="0"/>
              </a:rPr>
              <a:t>Abordons à présent l’interaction entre antivitamines K et statines</a:t>
            </a:r>
          </a:p>
        </p:txBody>
      </p:sp>
      <p:sp>
        <p:nvSpPr>
          <p:cNvPr id="18" name="Espace réservé du contenu 17">
            <a:extLst>
              <a:ext uri="{FF2B5EF4-FFF2-40B4-BE49-F238E27FC236}">
                <a16:creationId xmlns:a16="http://schemas.microsoft.com/office/drawing/2014/main" id="{C4B3568B-3ED4-4F0A-8EB1-9187D59C30A6}"/>
              </a:ext>
            </a:extLst>
          </p:cNvPr>
          <p:cNvSpPr>
            <a:spLocks noGrp="1"/>
          </p:cNvSpPr>
          <p:nvPr>
            <p:ph sz="half" idx="2"/>
          </p:nvPr>
        </p:nvSpPr>
        <p:spPr>
          <a:xfrm>
            <a:off x="15212" y="2708920"/>
            <a:ext cx="4489397" cy="3787396"/>
          </a:xfrm>
        </p:spPr>
        <p:txBody>
          <a:bodyPr>
            <a:normAutofit fontScale="55000" lnSpcReduction="20000"/>
          </a:bodyPr>
          <a:lstStyle/>
          <a:p>
            <a:r>
              <a:rPr lang="fr-FR" dirty="0"/>
              <a:t>D’après les données les centres pour le contrôle et la prévention aux Etats Unis, 46 % des sujets âgés sous warfarine prennent aussi des statines (ou des fibrates). </a:t>
            </a:r>
          </a:p>
          <a:p>
            <a:r>
              <a:rPr lang="fr-FR" dirty="0"/>
              <a:t>Les AVK et les statines ont plusieurs indications communes : </a:t>
            </a:r>
          </a:p>
          <a:p>
            <a:pPr lvl="1"/>
            <a:r>
              <a:rPr lang="fr-FR" dirty="0"/>
              <a:t>le traitement de l’insuffisance cardiaque congestive ischémique </a:t>
            </a:r>
          </a:p>
          <a:p>
            <a:pPr lvl="1"/>
            <a:r>
              <a:rPr lang="fr-FR" dirty="0"/>
              <a:t>le traitement des pathologies coronariennes occlusives</a:t>
            </a:r>
          </a:p>
          <a:p>
            <a:pPr lvl="1"/>
            <a:r>
              <a:rPr lang="fr-FR" dirty="0"/>
              <a:t>la prévention d’un accident vasculaire cérébral cardio-embolique, notamment dans le cadre de la fibrillation atriale</a:t>
            </a:r>
          </a:p>
          <a:p>
            <a:pPr lvl="1"/>
            <a:r>
              <a:rPr lang="fr-FR" dirty="0"/>
              <a:t>la prévention de l’athérosclérose intracrânienne symptomatique et périphérique</a:t>
            </a:r>
          </a:p>
          <a:p>
            <a:r>
              <a:rPr lang="fr-FR" dirty="0"/>
              <a:t>Les mécanismes d’interactions communs retrouvés sont </a:t>
            </a:r>
          </a:p>
          <a:p>
            <a:pPr lvl="1"/>
            <a:r>
              <a:rPr lang="fr-FR" dirty="0"/>
              <a:t>Le métabolisme du système des cytochromes P 450 </a:t>
            </a:r>
          </a:p>
          <a:p>
            <a:pPr lvl="1"/>
            <a:r>
              <a:rPr lang="fr-FR" dirty="0"/>
              <a:t>La liaison protéique principalement à l’albumine </a:t>
            </a:r>
          </a:p>
          <a:p>
            <a:pPr lvl="1"/>
            <a:r>
              <a:rPr lang="fr-FR" dirty="0"/>
              <a:t>L’inhibition de l’hydroxy-warfarine </a:t>
            </a:r>
          </a:p>
          <a:p>
            <a:pPr lvl="1"/>
            <a:r>
              <a:rPr lang="fr-FR" dirty="0"/>
              <a:t>Les liens avec la vie réelle par effet utilisateur sain ? </a:t>
            </a:r>
          </a:p>
        </p:txBody>
      </p:sp>
      <p:sp>
        <p:nvSpPr>
          <p:cNvPr id="19" name="Espace réservé du texte 18">
            <a:extLst>
              <a:ext uri="{FF2B5EF4-FFF2-40B4-BE49-F238E27FC236}">
                <a16:creationId xmlns:a16="http://schemas.microsoft.com/office/drawing/2014/main" id="{E2E45D00-D50A-4BBF-8331-F02E285206D9}"/>
              </a:ext>
            </a:extLst>
          </p:cNvPr>
          <p:cNvSpPr>
            <a:spLocks noGrp="1"/>
          </p:cNvSpPr>
          <p:nvPr>
            <p:ph type="body" sz="quarter" idx="3"/>
          </p:nvPr>
        </p:nvSpPr>
        <p:spPr>
          <a:xfrm>
            <a:off x="4639391" y="1967824"/>
            <a:ext cx="4041775" cy="639762"/>
          </a:xfrm>
        </p:spPr>
        <p:txBody>
          <a:bodyPr/>
          <a:lstStyle/>
          <a:p>
            <a:r>
              <a:rPr lang="fr-FR" sz="2000" dirty="0"/>
              <a:t>[Texte affiché]</a:t>
            </a:r>
          </a:p>
          <a:p>
            <a:r>
              <a:rPr lang="fr-FR" sz="2000" dirty="0"/>
              <a:t>Interaction AVK et statines</a:t>
            </a:r>
          </a:p>
        </p:txBody>
      </p:sp>
      <p:sp>
        <p:nvSpPr>
          <p:cNvPr id="11" name="Espace réservé du contenu 10">
            <a:extLst>
              <a:ext uri="{FF2B5EF4-FFF2-40B4-BE49-F238E27FC236}">
                <a16:creationId xmlns:a16="http://schemas.microsoft.com/office/drawing/2014/main" id="{63F29377-943A-4C05-8D24-B21A246CEED2}"/>
              </a:ext>
            </a:extLst>
          </p:cNvPr>
          <p:cNvSpPr>
            <a:spLocks noGrp="1"/>
          </p:cNvSpPr>
          <p:nvPr>
            <p:ph sz="quarter" idx="4"/>
          </p:nvPr>
        </p:nvSpPr>
        <p:spPr>
          <a:xfrm>
            <a:off x="4639391" y="2708920"/>
            <a:ext cx="4253089" cy="3787396"/>
          </a:xfrm>
        </p:spPr>
        <p:txBody>
          <a:bodyPr>
            <a:noAutofit/>
          </a:bodyPr>
          <a:lstStyle/>
          <a:p>
            <a:r>
              <a:rPr lang="fr-FR" sz="2000" dirty="0"/>
              <a:t>46 % des sujets âgés :</a:t>
            </a:r>
            <a:br>
              <a:rPr lang="fr-FR" sz="2000" dirty="0"/>
            </a:br>
            <a:r>
              <a:rPr lang="fr-FR" sz="2000" dirty="0"/>
              <a:t>warfarine + statines (ou fibrates)</a:t>
            </a:r>
          </a:p>
          <a:p>
            <a:r>
              <a:rPr lang="fr-FR" sz="2000" dirty="0"/>
              <a:t>Plusieurs indications communes</a:t>
            </a:r>
          </a:p>
          <a:p>
            <a:r>
              <a:rPr lang="fr-FR" sz="2000" dirty="0"/>
              <a:t>Mécanisme d’interaction commun </a:t>
            </a:r>
          </a:p>
          <a:p>
            <a:pPr lvl="1"/>
            <a:r>
              <a:rPr lang="fr-FR" sz="1800" dirty="0"/>
              <a:t>Métabolisme du système des CYP </a:t>
            </a:r>
          </a:p>
          <a:p>
            <a:pPr lvl="1"/>
            <a:r>
              <a:rPr lang="fr-FR" sz="1800" dirty="0"/>
              <a:t>La liaison protéique </a:t>
            </a:r>
          </a:p>
          <a:p>
            <a:pPr lvl="1"/>
            <a:r>
              <a:rPr lang="fr-FR" sz="1800" dirty="0"/>
              <a:t>L’inhibition de l’hydroxy-warfarine </a:t>
            </a:r>
          </a:p>
          <a:p>
            <a:pPr lvl="1"/>
            <a:r>
              <a:rPr lang="fr-FR" sz="1800" dirty="0"/>
              <a:t>Vie réelle par effet utilisateur sain (utilisation à long terme)</a:t>
            </a:r>
          </a:p>
        </p:txBody>
      </p:sp>
      <p:sp>
        <p:nvSpPr>
          <p:cNvPr id="22" name="Rectangle 21">
            <a:extLst>
              <a:ext uri="{FF2B5EF4-FFF2-40B4-BE49-F238E27FC236}">
                <a16:creationId xmlns:a16="http://schemas.microsoft.com/office/drawing/2014/main" id="{256ADE83-8354-4294-BD77-04464898C7DD}"/>
              </a:ext>
            </a:extLst>
          </p:cNvPr>
          <p:cNvSpPr/>
          <p:nvPr/>
        </p:nvSpPr>
        <p:spPr bwMode="auto">
          <a:xfrm>
            <a:off x="5901615" y="-18370"/>
            <a:ext cx="3242385" cy="347312"/>
          </a:xfrm>
          <a:prstGeom prst="rect">
            <a:avLst/>
          </a:prstGeom>
          <a:solidFill>
            <a:schemeClr val="accent2">
              <a:lumMod val="40000"/>
              <a:lumOff val="60000"/>
            </a:schemeClr>
          </a:solidFill>
          <a:ln w="9525"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dirty="0"/>
              <a:t>Remerciements : Dr Alice Simon</a:t>
            </a:r>
            <a:endParaRPr kumimoji="0" lang="fr-FR" sz="1600" b="0" i="0" u="none" strike="noStrike" cap="none" normalizeH="0" baseline="0" dirty="0">
              <a:ln>
                <a:noFill/>
              </a:ln>
              <a:solidFill>
                <a:schemeClr val="tx1"/>
              </a:solidFill>
              <a:effectLst/>
              <a:latin typeface="Tahoma" pitchFamily="34" charset="0"/>
            </a:endParaRPr>
          </a:p>
        </p:txBody>
      </p:sp>
      <p:sp>
        <p:nvSpPr>
          <p:cNvPr id="23" name="Espace réservé de la date 22">
            <a:extLst>
              <a:ext uri="{FF2B5EF4-FFF2-40B4-BE49-F238E27FC236}">
                <a16:creationId xmlns:a16="http://schemas.microsoft.com/office/drawing/2014/main" id="{2ABB6260-2654-4E08-B127-D8D142A3004D}"/>
              </a:ext>
            </a:extLst>
          </p:cNvPr>
          <p:cNvSpPr>
            <a:spLocks noGrp="1"/>
          </p:cNvSpPr>
          <p:nvPr>
            <p:ph type="dt" sz="half" idx="10"/>
          </p:nvPr>
        </p:nvSpPr>
        <p:spPr/>
        <p:txBody>
          <a:bodyPr/>
          <a:lstStyle/>
          <a:p>
            <a:pPr>
              <a:defRPr/>
            </a:pPr>
            <a:r>
              <a:rPr lang="fr-FR"/>
              <a:t>2020-08-10</a:t>
            </a:r>
            <a:endParaRPr lang="fr-FR" dirty="0"/>
          </a:p>
        </p:txBody>
      </p:sp>
      <p:sp>
        <p:nvSpPr>
          <p:cNvPr id="24" name="Espace réservé du pied de page 23">
            <a:extLst>
              <a:ext uri="{FF2B5EF4-FFF2-40B4-BE49-F238E27FC236}">
                <a16:creationId xmlns:a16="http://schemas.microsoft.com/office/drawing/2014/main" id="{39752FFF-4BBD-4D81-97C8-66AC3C71F3F2}"/>
              </a:ext>
            </a:extLst>
          </p:cNvPr>
          <p:cNvSpPr>
            <a:spLocks noGrp="1"/>
          </p:cNvSpPr>
          <p:nvPr>
            <p:ph type="ftr" sz="quarter" idx="11"/>
          </p:nvPr>
        </p:nvSpPr>
        <p:spPr/>
        <p:txBody>
          <a:bodyPr/>
          <a:lstStyle/>
          <a:p>
            <a:pPr>
              <a:defRPr/>
            </a:pPr>
            <a:r>
              <a:rPr lang="fr-FR"/>
              <a:t>Powerpoint - Pr Emmanuel Chazard</a:t>
            </a:r>
            <a:endParaRPr lang="fr-FR" dirty="0"/>
          </a:p>
        </p:txBody>
      </p:sp>
      <p:sp>
        <p:nvSpPr>
          <p:cNvPr id="25" name="Espace réservé du numéro de diapositive 24">
            <a:extLst>
              <a:ext uri="{FF2B5EF4-FFF2-40B4-BE49-F238E27FC236}">
                <a16:creationId xmlns:a16="http://schemas.microsoft.com/office/drawing/2014/main" id="{8C997D0D-554D-461F-81EE-4CF71089CC9A}"/>
              </a:ext>
            </a:extLst>
          </p:cNvPr>
          <p:cNvSpPr>
            <a:spLocks noGrp="1"/>
          </p:cNvSpPr>
          <p:nvPr>
            <p:ph type="sldNum" sz="quarter" idx="12"/>
          </p:nvPr>
        </p:nvSpPr>
        <p:spPr/>
        <p:txBody>
          <a:bodyPr/>
          <a:lstStyle/>
          <a:p>
            <a:fld id="{DDBB5A13-852F-412C-84D4-F80752B79858}" type="slidenum">
              <a:rPr lang="fr-FR" altLang="fr-FR" smtClean="0"/>
              <a:pPr/>
              <a:t>5</a:t>
            </a:fld>
            <a:endParaRPr lang="fr-FR" altLang="fr-FR"/>
          </a:p>
        </p:txBody>
      </p:sp>
    </p:spTree>
    <p:extLst>
      <p:ext uri="{BB962C8B-B14F-4D97-AF65-F5344CB8AC3E}">
        <p14:creationId xmlns:p14="http://schemas.microsoft.com/office/powerpoint/2010/main" val="135672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9361377C-ECFB-4375-8159-7B2B64A5CF88}"/>
              </a:ext>
            </a:extLst>
          </p:cNvPr>
          <p:cNvSpPr>
            <a:spLocks noGrp="1"/>
          </p:cNvSpPr>
          <p:nvPr>
            <p:ph type="ctrTitle"/>
          </p:nvPr>
        </p:nvSpPr>
        <p:spPr/>
        <p:txBody>
          <a:bodyPr/>
          <a:lstStyle/>
          <a:p>
            <a:r>
              <a:rPr lang="fr-FR" dirty="0"/>
              <a:t>Matériel et Méthodes</a:t>
            </a:r>
          </a:p>
        </p:txBody>
      </p:sp>
      <p:sp>
        <p:nvSpPr>
          <p:cNvPr id="8" name="Sous-titre 7">
            <a:extLst>
              <a:ext uri="{FF2B5EF4-FFF2-40B4-BE49-F238E27FC236}">
                <a16:creationId xmlns:a16="http://schemas.microsoft.com/office/drawing/2014/main" id="{82E8E6F1-F2B6-46A8-90B2-05531DE410B9}"/>
              </a:ext>
            </a:extLst>
          </p:cNvPr>
          <p:cNvSpPr>
            <a:spLocks noGrp="1"/>
          </p:cNvSpPr>
          <p:nvPr>
            <p:ph type="subTitle" idx="1"/>
          </p:nvPr>
        </p:nvSpPr>
        <p:spPr/>
        <p:txBody>
          <a:bodyPr/>
          <a:lstStyle/>
          <a:p>
            <a:endParaRPr lang="fr-FR"/>
          </a:p>
        </p:txBody>
      </p:sp>
      <p:sp>
        <p:nvSpPr>
          <p:cNvPr id="2" name="Espace réservé de la date 1">
            <a:extLst>
              <a:ext uri="{FF2B5EF4-FFF2-40B4-BE49-F238E27FC236}">
                <a16:creationId xmlns:a16="http://schemas.microsoft.com/office/drawing/2014/main" id="{08AA02A2-CC3E-4390-9E56-A3D3970E43C0}"/>
              </a:ext>
            </a:extLst>
          </p:cNvPr>
          <p:cNvSpPr>
            <a:spLocks noGrp="1"/>
          </p:cNvSpPr>
          <p:nvPr>
            <p:ph type="dt" sz="quarter" idx="10"/>
          </p:nvPr>
        </p:nvSpPr>
        <p:spPr/>
        <p:txBody>
          <a:bodyPr/>
          <a:lstStyle/>
          <a:p>
            <a:pPr>
              <a:defRPr/>
            </a:pPr>
            <a:r>
              <a:rPr lang="fr-FR"/>
              <a:t>2020-08-10</a:t>
            </a:r>
          </a:p>
        </p:txBody>
      </p:sp>
      <p:sp>
        <p:nvSpPr>
          <p:cNvPr id="3" name="Espace réservé du pied de page 2">
            <a:extLst>
              <a:ext uri="{FF2B5EF4-FFF2-40B4-BE49-F238E27FC236}">
                <a16:creationId xmlns:a16="http://schemas.microsoft.com/office/drawing/2014/main" id="{5D8EA964-CA69-4375-A516-6C75D26411D0}"/>
              </a:ext>
            </a:extLst>
          </p:cNvPr>
          <p:cNvSpPr>
            <a:spLocks noGrp="1"/>
          </p:cNvSpPr>
          <p:nvPr>
            <p:ph type="ftr" sz="quarter" idx="11"/>
          </p:nvPr>
        </p:nvSpPr>
        <p:spPr/>
        <p:txBody>
          <a:bodyPr/>
          <a:lstStyle/>
          <a:p>
            <a:pPr>
              <a:defRPr/>
            </a:pPr>
            <a:r>
              <a:rPr lang="fr-FR"/>
              <a:t>Powerpoint - Pr Emmanuel Chazard</a:t>
            </a:r>
          </a:p>
        </p:txBody>
      </p:sp>
      <p:sp>
        <p:nvSpPr>
          <p:cNvPr id="9" name="Espace réservé du numéro de diapositive 8">
            <a:extLst>
              <a:ext uri="{FF2B5EF4-FFF2-40B4-BE49-F238E27FC236}">
                <a16:creationId xmlns:a16="http://schemas.microsoft.com/office/drawing/2014/main" id="{C24CE40D-15FB-430C-9CCC-0F50F8413F7F}"/>
              </a:ext>
            </a:extLst>
          </p:cNvPr>
          <p:cNvSpPr>
            <a:spLocks noGrp="1"/>
          </p:cNvSpPr>
          <p:nvPr>
            <p:ph type="sldNum" sz="quarter" idx="12"/>
          </p:nvPr>
        </p:nvSpPr>
        <p:spPr/>
        <p:txBody>
          <a:bodyPr/>
          <a:lstStyle/>
          <a:p>
            <a:fld id="{885AB6EE-E918-4558-BC98-2A1B633FC439}" type="slidenum">
              <a:rPr lang="fr-FR" altLang="fr-FR" smtClean="0"/>
              <a:pPr/>
              <a:t>6</a:t>
            </a:fld>
            <a:endParaRPr lang="fr-FR" altLang="fr-FR"/>
          </a:p>
        </p:txBody>
      </p:sp>
    </p:spTree>
    <p:extLst>
      <p:ext uri="{BB962C8B-B14F-4D97-AF65-F5344CB8AC3E}">
        <p14:creationId xmlns:p14="http://schemas.microsoft.com/office/powerpoint/2010/main" val="259206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AB8816-2431-42DC-A5B0-BB546770992A}"/>
              </a:ext>
            </a:extLst>
          </p:cNvPr>
          <p:cNvSpPr>
            <a:spLocks noGrp="1"/>
          </p:cNvSpPr>
          <p:nvPr>
            <p:ph type="title"/>
          </p:nvPr>
        </p:nvSpPr>
        <p:spPr/>
        <p:txBody>
          <a:bodyPr/>
          <a:lstStyle/>
          <a:p>
            <a:r>
              <a:rPr lang="fr-FR" dirty="0"/>
              <a:t>Matériel et Méthodes</a:t>
            </a:r>
          </a:p>
        </p:txBody>
      </p:sp>
      <p:sp>
        <p:nvSpPr>
          <p:cNvPr id="3" name="Espace réservé du contenu 2">
            <a:extLst>
              <a:ext uri="{FF2B5EF4-FFF2-40B4-BE49-F238E27FC236}">
                <a16:creationId xmlns:a16="http://schemas.microsoft.com/office/drawing/2014/main" id="{AB7CA136-C35B-4B24-B549-9E88E42D180E}"/>
              </a:ext>
            </a:extLst>
          </p:cNvPr>
          <p:cNvSpPr>
            <a:spLocks noGrp="1"/>
          </p:cNvSpPr>
          <p:nvPr>
            <p:ph idx="1"/>
          </p:nvPr>
        </p:nvSpPr>
        <p:spPr/>
        <p:txBody>
          <a:bodyPr>
            <a:normAutofit/>
          </a:bodyPr>
          <a:lstStyle/>
          <a:p>
            <a:r>
              <a:rPr lang="fr-FR" dirty="0"/>
              <a:t>Contrairement à l’écrit :</a:t>
            </a:r>
          </a:p>
          <a:p>
            <a:pPr lvl="1"/>
            <a:r>
              <a:rPr lang="fr-FR" dirty="0"/>
              <a:t>Indiquer ici le strict minimum</a:t>
            </a:r>
          </a:p>
          <a:p>
            <a:pPr lvl="1"/>
            <a:r>
              <a:rPr lang="fr-FR" dirty="0"/>
              <a:t>1 à 3 diapos</a:t>
            </a:r>
          </a:p>
          <a:p>
            <a:pPr lvl="1"/>
            <a:r>
              <a:rPr lang="fr-FR" dirty="0"/>
              <a:t>1-3 min / 15 min</a:t>
            </a:r>
          </a:p>
          <a:p>
            <a:pPr lvl="1"/>
            <a:r>
              <a:rPr lang="fr-FR" dirty="0"/>
              <a:t>Volontiers par l’exemple : « Madame </a:t>
            </a:r>
            <a:r>
              <a:rPr lang="fr-FR" dirty="0" err="1"/>
              <a:t>Michu</a:t>
            </a:r>
            <a:r>
              <a:rPr lang="fr-FR" dirty="0"/>
              <a:t>… »</a:t>
            </a:r>
          </a:p>
        </p:txBody>
      </p:sp>
      <p:sp>
        <p:nvSpPr>
          <p:cNvPr id="7" name="Espace réservé de la date 6">
            <a:extLst>
              <a:ext uri="{FF2B5EF4-FFF2-40B4-BE49-F238E27FC236}">
                <a16:creationId xmlns:a16="http://schemas.microsoft.com/office/drawing/2014/main" id="{5A0497B8-798F-424B-9952-8407A14F3160}"/>
              </a:ext>
            </a:extLst>
          </p:cNvPr>
          <p:cNvSpPr>
            <a:spLocks noGrp="1"/>
          </p:cNvSpPr>
          <p:nvPr>
            <p:ph type="dt" sz="half" idx="10"/>
          </p:nvPr>
        </p:nvSpPr>
        <p:spPr/>
        <p:txBody>
          <a:bodyPr/>
          <a:lstStyle/>
          <a:p>
            <a:pPr>
              <a:defRPr/>
            </a:pPr>
            <a:r>
              <a:rPr lang="fr-FR"/>
              <a:t>2020-08-10</a:t>
            </a:r>
            <a:endParaRPr lang="fr-FR" dirty="0"/>
          </a:p>
        </p:txBody>
      </p:sp>
      <p:sp>
        <p:nvSpPr>
          <p:cNvPr id="8" name="Espace réservé du pied de page 7">
            <a:extLst>
              <a:ext uri="{FF2B5EF4-FFF2-40B4-BE49-F238E27FC236}">
                <a16:creationId xmlns:a16="http://schemas.microsoft.com/office/drawing/2014/main" id="{62CA7C46-B15D-4A28-B6FA-4DCC05104CD4}"/>
              </a:ext>
            </a:extLst>
          </p:cNvPr>
          <p:cNvSpPr>
            <a:spLocks noGrp="1"/>
          </p:cNvSpPr>
          <p:nvPr>
            <p:ph type="ftr" sz="quarter" idx="11"/>
          </p:nvPr>
        </p:nvSpPr>
        <p:spPr/>
        <p:txBody>
          <a:bodyPr/>
          <a:lstStyle/>
          <a:p>
            <a:pPr>
              <a:defRPr/>
            </a:pPr>
            <a:r>
              <a:rPr lang="fr-FR"/>
              <a:t>Powerpoint - Pr Emmanuel Chazard</a:t>
            </a:r>
            <a:endParaRPr lang="fr-FR" dirty="0"/>
          </a:p>
        </p:txBody>
      </p:sp>
      <p:sp>
        <p:nvSpPr>
          <p:cNvPr id="9" name="Espace réservé du numéro de diapositive 8">
            <a:extLst>
              <a:ext uri="{FF2B5EF4-FFF2-40B4-BE49-F238E27FC236}">
                <a16:creationId xmlns:a16="http://schemas.microsoft.com/office/drawing/2014/main" id="{0BD888B5-0CD3-4DBB-81FC-F798AC746992}"/>
              </a:ext>
            </a:extLst>
          </p:cNvPr>
          <p:cNvSpPr>
            <a:spLocks noGrp="1"/>
          </p:cNvSpPr>
          <p:nvPr>
            <p:ph type="sldNum" sz="quarter" idx="12"/>
          </p:nvPr>
        </p:nvSpPr>
        <p:spPr/>
        <p:txBody>
          <a:bodyPr/>
          <a:lstStyle/>
          <a:p>
            <a:fld id="{2F750E0C-345E-4729-8D38-D143737B656D}" type="slidenum">
              <a:rPr lang="fr-FR" altLang="fr-FR" smtClean="0"/>
              <a:pPr/>
              <a:t>7</a:t>
            </a:fld>
            <a:endParaRPr lang="fr-FR" altLang="fr-FR"/>
          </a:p>
        </p:txBody>
      </p:sp>
    </p:spTree>
    <p:extLst>
      <p:ext uri="{BB962C8B-B14F-4D97-AF65-F5344CB8AC3E}">
        <p14:creationId xmlns:p14="http://schemas.microsoft.com/office/powerpoint/2010/main" val="2642658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ZoneTexte 21">
            <a:extLst>
              <a:ext uri="{FF2B5EF4-FFF2-40B4-BE49-F238E27FC236}">
                <a16:creationId xmlns:a16="http://schemas.microsoft.com/office/drawing/2014/main" id="{B0880484-4BA9-4802-BE12-7ED9D4CE0E4E}"/>
              </a:ext>
            </a:extLst>
          </p:cNvPr>
          <p:cNvSpPr txBox="1"/>
          <p:nvPr/>
        </p:nvSpPr>
        <p:spPr>
          <a:xfrm>
            <a:off x="5061425" y="3501008"/>
            <a:ext cx="1229628" cy="523220"/>
          </a:xfrm>
          <a:prstGeom prst="rect">
            <a:avLst/>
          </a:prstGeom>
          <a:solidFill>
            <a:schemeClr val="bg1">
              <a:lumMod val="5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fr-FR" sz="1400" b="1" dirty="0"/>
              <a:t>Diagnostics</a:t>
            </a:r>
          </a:p>
          <a:p>
            <a:r>
              <a:rPr lang="fr-FR" sz="1400" b="1" dirty="0"/>
              <a:t>CIM-10</a:t>
            </a:r>
          </a:p>
        </p:txBody>
      </p:sp>
      <p:sp>
        <p:nvSpPr>
          <p:cNvPr id="23" name="ZoneTexte 22">
            <a:extLst>
              <a:ext uri="{FF2B5EF4-FFF2-40B4-BE49-F238E27FC236}">
                <a16:creationId xmlns:a16="http://schemas.microsoft.com/office/drawing/2014/main" id="{F000DEC8-81F2-4435-B470-6EE4D9E7CF8C}"/>
              </a:ext>
            </a:extLst>
          </p:cNvPr>
          <p:cNvSpPr txBox="1"/>
          <p:nvPr/>
        </p:nvSpPr>
        <p:spPr>
          <a:xfrm>
            <a:off x="5061425" y="4847810"/>
            <a:ext cx="1229628" cy="523220"/>
          </a:xfrm>
          <a:prstGeom prst="rect">
            <a:avLst/>
          </a:prstGeom>
          <a:solidFill>
            <a:schemeClr val="bg1">
              <a:lumMod val="5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fr-FR" sz="1400" b="1" dirty="0"/>
              <a:t>Actes</a:t>
            </a:r>
            <a:br>
              <a:rPr lang="fr-FR" sz="1400" b="1" dirty="0"/>
            </a:br>
            <a:r>
              <a:rPr lang="fr-FR" sz="1400" b="1" dirty="0"/>
              <a:t>CCAM</a:t>
            </a:r>
          </a:p>
        </p:txBody>
      </p:sp>
      <p:sp>
        <p:nvSpPr>
          <p:cNvPr id="27" name="ZoneTexte 26">
            <a:extLst>
              <a:ext uri="{FF2B5EF4-FFF2-40B4-BE49-F238E27FC236}">
                <a16:creationId xmlns:a16="http://schemas.microsoft.com/office/drawing/2014/main" id="{5E304999-3898-46E4-AF74-918C3F3ACCC5}"/>
              </a:ext>
            </a:extLst>
          </p:cNvPr>
          <p:cNvSpPr txBox="1"/>
          <p:nvPr/>
        </p:nvSpPr>
        <p:spPr>
          <a:xfrm>
            <a:off x="121950" y="3501008"/>
            <a:ext cx="1229628" cy="523220"/>
          </a:xfrm>
          <a:prstGeom prst="rect">
            <a:avLst/>
          </a:prstGeom>
          <a:solidFill>
            <a:schemeClr val="bg1">
              <a:lumMod val="5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fr-FR" sz="1400" b="1" dirty="0"/>
              <a:t>Diagnostics</a:t>
            </a:r>
          </a:p>
          <a:p>
            <a:r>
              <a:rPr lang="fr-FR" sz="1400" b="1" dirty="0"/>
              <a:t>CIM-10</a:t>
            </a:r>
          </a:p>
        </p:txBody>
      </p:sp>
      <p:sp>
        <p:nvSpPr>
          <p:cNvPr id="28" name="ZoneTexte 27">
            <a:extLst>
              <a:ext uri="{FF2B5EF4-FFF2-40B4-BE49-F238E27FC236}">
                <a16:creationId xmlns:a16="http://schemas.microsoft.com/office/drawing/2014/main" id="{0FE72F07-7036-4A0F-9007-BF9FB416EA00}"/>
              </a:ext>
            </a:extLst>
          </p:cNvPr>
          <p:cNvSpPr txBox="1"/>
          <p:nvPr/>
        </p:nvSpPr>
        <p:spPr>
          <a:xfrm>
            <a:off x="121950" y="4847810"/>
            <a:ext cx="1229628" cy="523220"/>
          </a:xfrm>
          <a:prstGeom prst="rect">
            <a:avLst/>
          </a:prstGeom>
          <a:solidFill>
            <a:schemeClr val="bg1">
              <a:lumMod val="5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fr-FR" sz="1400" b="1" dirty="0"/>
              <a:t>Actes</a:t>
            </a:r>
            <a:br>
              <a:rPr lang="fr-FR" sz="1400" b="1" dirty="0"/>
            </a:br>
            <a:r>
              <a:rPr lang="fr-FR" sz="1400" b="1" dirty="0"/>
              <a:t>CCAM</a:t>
            </a:r>
          </a:p>
        </p:txBody>
      </p:sp>
      <p:sp>
        <p:nvSpPr>
          <p:cNvPr id="4" name="ZoneTexte 3">
            <a:extLst>
              <a:ext uri="{FF2B5EF4-FFF2-40B4-BE49-F238E27FC236}">
                <a16:creationId xmlns:a16="http://schemas.microsoft.com/office/drawing/2014/main" id="{02D52756-CFCC-41F4-8D53-7291A1DF0CAA}"/>
              </a:ext>
            </a:extLst>
          </p:cNvPr>
          <p:cNvSpPr txBox="1"/>
          <p:nvPr/>
        </p:nvSpPr>
        <p:spPr>
          <a:xfrm>
            <a:off x="1828617" y="1675543"/>
            <a:ext cx="1572288" cy="615553"/>
          </a:xfrm>
          <a:prstGeom prst="rect">
            <a:avLst/>
          </a:prstGeom>
          <a:solidFill>
            <a:schemeClr val="tx2">
              <a:lumMod val="40000"/>
              <a:lumOff val="60000"/>
            </a:schemeClr>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fr-FR" sz="1800" b="1" dirty="0">
                <a:solidFill>
                  <a:sysClr val="windowText" lastClr="000000"/>
                </a:solidFill>
              </a:rPr>
              <a:t>20/02/2009</a:t>
            </a:r>
          </a:p>
          <a:p>
            <a:pPr algn="ctr"/>
            <a:r>
              <a:rPr lang="fr-FR" sz="1600" b="1" dirty="0">
                <a:solidFill>
                  <a:sysClr val="windowText" lastClr="000000"/>
                </a:solidFill>
              </a:rPr>
              <a:t>Clinique X</a:t>
            </a:r>
          </a:p>
        </p:txBody>
      </p:sp>
      <p:sp>
        <p:nvSpPr>
          <p:cNvPr id="3" name="Titre 2">
            <a:extLst>
              <a:ext uri="{FF2B5EF4-FFF2-40B4-BE49-F238E27FC236}">
                <a16:creationId xmlns:a16="http://schemas.microsoft.com/office/drawing/2014/main" id="{2C31DBA6-BD6A-4CF3-B927-D1905DDEE162}"/>
              </a:ext>
            </a:extLst>
          </p:cNvPr>
          <p:cNvSpPr>
            <a:spLocks noGrp="1"/>
          </p:cNvSpPr>
          <p:nvPr>
            <p:ph type="title"/>
          </p:nvPr>
        </p:nvSpPr>
        <p:spPr/>
        <p:txBody>
          <a:bodyPr/>
          <a:lstStyle/>
          <a:p>
            <a:r>
              <a:rPr lang="fr-FR" dirty="0"/>
              <a:t>Exemple de Mme </a:t>
            </a:r>
            <a:r>
              <a:rPr lang="fr-FR" dirty="0" err="1"/>
              <a:t>Michu</a:t>
            </a:r>
            <a:br>
              <a:rPr lang="fr-FR" dirty="0"/>
            </a:br>
            <a:r>
              <a:rPr lang="fr-FR" dirty="0"/>
              <a:t>dans la base nationale du PMSI</a:t>
            </a:r>
          </a:p>
        </p:txBody>
      </p:sp>
      <p:sp>
        <p:nvSpPr>
          <p:cNvPr id="2" name="ZoneTexte 1">
            <a:extLst>
              <a:ext uri="{FF2B5EF4-FFF2-40B4-BE49-F238E27FC236}">
                <a16:creationId xmlns:a16="http://schemas.microsoft.com/office/drawing/2014/main" id="{8E252C5D-B0F7-48F0-BF03-42AA80B7CE53}"/>
              </a:ext>
            </a:extLst>
          </p:cNvPr>
          <p:cNvSpPr txBox="1"/>
          <p:nvPr/>
        </p:nvSpPr>
        <p:spPr>
          <a:xfrm>
            <a:off x="1018788" y="2288632"/>
            <a:ext cx="3191946" cy="261610"/>
          </a:xfrm>
          <a:prstGeom prst="rect">
            <a:avLst/>
          </a:prstGeom>
          <a:noFill/>
        </p:spPr>
        <p:txBody>
          <a:bodyPr wrap="square" rtlCol="0">
            <a:spAutoFit/>
          </a:bodyPr>
          <a:lstStyle/>
          <a:p>
            <a:pPr algn="ctr"/>
            <a:r>
              <a:rPr lang="fr-FR" sz="1100" i="1" dirty="0">
                <a:solidFill>
                  <a:srgbClr val="FF0000"/>
                </a:solidFill>
              </a:rPr>
              <a:t>Id : 30A5962……</a:t>
            </a:r>
          </a:p>
        </p:txBody>
      </p:sp>
      <p:sp>
        <p:nvSpPr>
          <p:cNvPr id="8" name="ZoneTexte 7">
            <a:extLst>
              <a:ext uri="{FF2B5EF4-FFF2-40B4-BE49-F238E27FC236}">
                <a16:creationId xmlns:a16="http://schemas.microsoft.com/office/drawing/2014/main" id="{8DBFC350-7379-4C24-BF6E-E80E1393FD2D}"/>
              </a:ext>
            </a:extLst>
          </p:cNvPr>
          <p:cNvSpPr txBox="1"/>
          <p:nvPr/>
        </p:nvSpPr>
        <p:spPr>
          <a:xfrm>
            <a:off x="954037" y="2490329"/>
            <a:ext cx="3321448" cy="1077218"/>
          </a:xfrm>
          <a:prstGeom prst="rect">
            <a:avLst/>
          </a:prstGeom>
          <a:noFill/>
        </p:spPr>
        <p:txBody>
          <a:bodyPr wrap="square" rtlCol="0">
            <a:spAutoFit/>
          </a:bodyPr>
          <a:lstStyle/>
          <a:p>
            <a:pPr algn="ctr"/>
            <a:r>
              <a:rPr lang="fr-FR" sz="1600" dirty="0"/>
              <a:t>Age : 75 ans</a:t>
            </a:r>
          </a:p>
          <a:p>
            <a:pPr algn="ctr"/>
            <a:r>
              <a:rPr lang="fr-FR" sz="1600" dirty="0"/>
              <a:t>Sexe : Femme</a:t>
            </a:r>
          </a:p>
          <a:p>
            <a:pPr algn="ctr"/>
            <a:r>
              <a:rPr lang="fr-FR" sz="1600" dirty="0"/>
              <a:t>Entrée : Domicile</a:t>
            </a:r>
          </a:p>
          <a:p>
            <a:pPr algn="ctr"/>
            <a:r>
              <a:rPr lang="fr-FR" sz="1600" dirty="0"/>
              <a:t>Sortie : Domicile</a:t>
            </a:r>
          </a:p>
        </p:txBody>
      </p:sp>
      <p:sp>
        <p:nvSpPr>
          <p:cNvPr id="10" name="ZoneTexte 9">
            <a:extLst>
              <a:ext uri="{FF2B5EF4-FFF2-40B4-BE49-F238E27FC236}">
                <a16:creationId xmlns:a16="http://schemas.microsoft.com/office/drawing/2014/main" id="{59D0D77E-5E29-4866-B833-CE5731D6040E}"/>
              </a:ext>
            </a:extLst>
          </p:cNvPr>
          <p:cNvSpPr txBox="1"/>
          <p:nvPr/>
        </p:nvSpPr>
        <p:spPr>
          <a:xfrm>
            <a:off x="954038" y="3801665"/>
            <a:ext cx="3401938" cy="830997"/>
          </a:xfrm>
          <a:prstGeom prst="rect">
            <a:avLst/>
          </a:prstGeom>
          <a:solidFill>
            <a:schemeClr val="tx2">
              <a:lumMod val="40000"/>
              <a:lumOff val="60000"/>
            </a:schemeClr>
          </a:solidFill>
          <a:ln/>
        </p:spPr>
        <p:style>
          <a:lnRef idx="0">
            <a:schemeClr val="accent5"/>
          </a:lnRef>
          <a:fillRef idx="3">
            <a:schemeClr val="accent5"/>
          </a:fillRef>
          <a:effectRef idx="3">
            <a:schemeClr val="accent5"/>
          </a:effectRef>
          <a:fontRef idx="minor">
            <a:schemeClr val="lt1"/>
          </a:fontRef>
        </p:style>
        <p:txBody>
          <a:bodyPr wrap="square" rtlCol="0">
            <a:noAutofit/>
          </a:bodyPr>
          <a:lstStyle/>
          <a:p>
            <a:pPr marL="711200" indent="-711200">
              <a:tabLst>
                <a:tab pos="711200" algn="l"/>
              </a:tabLst>
            </a:pPr>
            <a:r>
              <a:rPr lang="fr-FR" sz="1600" b="1" dirty="0">
                <a:solidFill>
                  <a:sysClr val="windowText" lastClr="000000"/>
                </a:solidFill>
                <a:latin typeface="Arial Narrow" panose="020B0606020202030204" pitchFamily="34" charset="0"/>
              </a:rPr>
              <a:t>M2415	Autre atteinte cartilage</a:t>
            </a:r>
            <a:br>
              <a:rPr lang="fr-FR" sz="1600" b="1" dirty="0">
                <a:solidFill>
                  <a:sysClr val="windowText" lastClr="000000"/>
                </a:solidFill>
                <a:latin typeface="Arial Narrow" panose="020B0606020202030204" pitchFamily="34" charset="0"/>
              </a:rPr>
            </a:br>
            <a:r>
              <a:rPr lang="fr-FR" sz="1600" b="1" dirty="0">
                <a:solidFill>
                  <a:sysClr val="windowText" lastClr="000000"/>
                </a:solidFill>
                <a:latin typeface="Arial Narrow" panose="020B0606020202030204" pitchFamily="34" charset="0"/>
              </a:rPr>
              <a:t>articulaire</a:t>
            </a:r>
          </a:p>
          <a:p>
            <a:pPr marL="711200" indent="-711200">
              <a:tabLst>
                <a:tab pos="711200" algn="l"/>
              </a:tabLst>
            </a:pPr>
            <a:r>
              <a:rPr lang="fr-FR" sz="1600" b="1" dirty="0">
                <a:solidFill>
                  <a:sysClr val="windowText" lastClr="000000"/>
                </a:solidFill>
                <a:latin typeface="Arial Narrow" panose="020B0606020202030204" pitchFamily="34" charset="0"/>
              </a:rPr>
              <a:t>E669	Obésité</a:t>
            </a:r>
          </a:p>
        </p:txBody>
      </p:sp>
      <p:sp>
        <p:nvSpPr>
          <p:cNvPr id="11" name="ZoneTexte 10">
            <a:extLst>
              <a:ext uri="{FF2B5EF4-FFF2-40B4-BE49-F238E27FC236}">
                <a16:creationId xmlns:a16="http://schemas.microsoft.com/office/drawing/2014/main" id="{04411807-648E-4229-8A6E-6E4B09F54A5F}"/>
              </a:ext>
            </a:extLst>
          </p:cNvPr>
          <p:cNvSpPr txBox="1"/>
          <p:nvPr/>
        </p:nvSpPr>
        <p:spPr>
          <a:xfrm>
            <a:off x="954036" y="5058858"/>
            <a:ext cx="3401939" cy="1323439"/>
          </a:xfrm>
          <a:prstGeom prst="rect">
            <a:avLst/>
          </a:prstGeom>
          <a:solidFill>
            <a:schemeClr val="tx2">
              <a:lumMod val="40000"/>
              <a:lumOff val="60000"/>
            </a:schemeClr>
          </a:solidFill>
          <a:ln/>
        </p:spPr>
        <p:style>
          <a:lnRef idx="0">
            <a:schemeClr val="accent5"/>
          </a:lnRef>
          <a:fillRef idx="3">
            <a:schemeClr val="accent5"/>
          </a:fillRef>
          <a:effectRef idx="3">
            <a:schemeClr val="accent5"/>
          </a:effectRef>
          <a:fontRef idx="minor">
            <a:schemeClr val="lt1"/>
          </a:fontRef>
        </p:style>
        <p:txBody>
          <a:bodyPr wrap="square" rtlCol="0">
            <a:noAutofit/>
          </a:bodyPr>
          <a:lstStyle>
            <a:defPPr>
              <a:defRPr lang="en-US"/>
            </a:defPPr>
            <a:lvl1pPr marL="711200" indent="-711200">
              <a:tabLst>
                <a:tab pos="711200" algn="l"/>
              </a:tabLst>
              <a:defRPr sz="1600" b="1">
                <a:latin typeface="Arial Narrow" panose="020B0606020202030204" pitchFamily="34" charset="0"/>
              </a:defRPr>
            </a:lvl1pPr>
          </a:lstStyle>
          <a:p>
            <a:pPr marL="900113" indent="-900113">
              <a:tabLst>
                <a:tab pos="900113" algn="l"/>
              </a:tabLst>
            </a:pPr>
            <a:r>
              <a:rPr lang="fr-FR" dirty="0">
                <a:solidFill>
                  <a:sysClr val="windowText" lastClr="000000"/>
                </a:solidFill>
              </a:rPr>
              <a:t>NEJC001	Nettoyage de l’articulation coxofémorale, par voie arthroscopique</a:t>
            </a:r>
          </a:p>
          <a:p>
            <a:pPr marL="900113" indent="-900113">
              <a:tabLst>
                <a:tab pos="900113" algn="l"/>
              </a:tabLst>
            </a:pPr>
            <a:r>
              <a:rPr lang="fr-FR" dirty="0">
                <a:solidFill>
                  <a:sysClr val="windowText" lastClr="000000"/>
                </a:solidFill>
              </a:rPr>
              <a:t>NBPA019	Ostéotomie intraarticulaire du col du fémur</a:t>
            </a:r>
          </a:p>
        </p:txBody>
      </p:sp>
      <p:sp>
        <p:nvSpPr>
          <p:cNvPr id="12" name="ZoneTexte 11">
            <a:extLst>
              <a:ext uri="{FF2B5EF4-FFF2-40B4-BE49-F238E27FC236}">
                <a16:creationId xmlns:a16="http://schemas.microsoft.com/office/drawing/2014/main" id="{E0A3B87F-C244-446D-9120-41FA63124D50}"/>
              </a:ext>
            </a:extLst>
          </p:cNvPr>
          <p:cNvSpPr txBox="1"/>
          <p:nvPr/>
        </p:nvSpPr>
        <p:spPr>
          <a:xfrm>
            <a:off x="6626295" y="1667837"/>
            <a:ext cx="1459319" cy="615553"/>
          </a:xfrm>
          <a:prstGeom prst="rect">
            <a:avLst/>
          </a:prstGeom>
          <a:solidFill>
            <a:srgbClr val="FF99FF"/>
          </a:solidFill>
          <a:ln>
            <a:solidFill>
              <a:srgbClr val="FF0066"/>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fr-FR" sz="1800" b="1" dirty="0">
                <a:solidFill>
                  <a:sysClr val="windowText" lastClr="000000"/>
                </a:solidFill>
              </a:rPr>
              <a:t>22/06/2012</a:t>
            </a:r>
          </a:p>
          <a:p>
            <a:pPr algn="ctr"/>
            <a:r>
              <a:rPr lang="fr-FR" sz="1600" b="1" dirty="0">
                <a:solidFill>
                  <a:sysClr val="windowText" lastClr="000000"/>
                </a:solidFill>
              </a:rPr>
              <a:t>Hôpital Y</a:t>
            </a:r>
          </a:p>
        </p:txBody>
      </p:sp>
      <p:sp>
        <p:nvSpPr>
          <p:cNvPr id="15" name="ZoneTexte 14">
            <a:extLst>
              <a:ext uri="{FF2B5EF4-FFF2-40B4-BE49-F238E27FC236}">
                <a16:creationId xmlns:a16="http://schemas.microsoft.com/office/drawing/2014/main" id="{B93CD422-06D9-4000-8D1B-9AF754EE22CA}"/>
              </a:ext>
            </a:extLst>
          </p:cNvPr>
          <p:cNvSpPr txBox="1"/>
          <p:nvPr/>
        </p:nvSpPr>
        <p:spPr>
          <a:xfrm>
            <a:off x="5747420" y="2512145"/>
            <a:ext cx="3217068" cy="1077218"/>
          </a:xfrm>
          <a:prstGeom prst="rect">
            <a:avLst/>
          </a:prstGeom>
          <a:noFill/>
        </p:spPr>
        <p:txBody>
          <a:bodyPr wrap="square" rtlCol="0">
            <a:spAutoFit/>
          </a:bodyPr>
          <a:lstStyle/>
          <a:p>
            <a:pPr algn="ctr"/>
            <a:r>
              <a:rPr lang="fr-FR" sz="1600" dirty="0"/>
              <a:t>Age : 76 ans</a:t>
            </a:r>
          </a:p>
          <a:p>
            <a:pPr algn="ctr"/>
            <a:r>
              <a:rPr lang="fr-FR" sz="1600" dirty="0"/>
              <a:t>Sexe : Femme</a:t>
            </a:r>
          </a:p>
          <a:p>
            <a:pPr algn="ctr"/>
            <a:r>
              <a:rPr lang="fr-FR" sz="1600" dirty="0"/>
              <a:t>Entrée : Domicile</a:t>
            </a:r>
          </a:p>
          <a:p>
            <a:pPr algn="ctr"/>
            <a:r>
              <a:rPr lang="fr-FR" sz="1600" dirty="0"/>
              <a:t>Sortie : SSR</a:t>
            </a:r>
          </a:p>
        </p:txBody>
      </p:sp>
      <p:sp>
        <p:nvSpPr>
          <p:cNvPr id="16" name="ZoneTexte 15">
            <a:extLst>
              <a:ext uri="{FF2B5EF4-FFF2-40B4-BE49-F238E27FC236}">
                <a16:creationId xmlns:a16="http://schemas.microsoft.com/office/drawing/2014/main" id="{602168FB-4157-47EB-9E07-E40294A6F091}"/>
              </a:ext>
            </a:extLst>
          </p:cNvPr>
          <p:cNvSpPr txBox="1"/>
          <p:nvPr/>
        </p:nvSpPr>
        <p:spPr>
          <a:xfrm>
            <a:off x="5899503" y="3801665"/>
            <a:ext cx="2839608" cy="830997"/>
          </a:xfrm>
          <a:prstGeom prst="rect">
            <a:avLst/>
          </a:prstGeom>
          <a:solidFill>
            <a:srgbClr val="FF99FF"/>
          </a:solidFill>
          <a:ln>
            <a:solidFill>
              <a:srgbClr val="FF5050"/>
            </a:solidFill>
          </a:ln>
        </p:spPr>
        <p:style>
          <a:lnRef idx="0">
            <a:schemeClr val="accent4"/>
          </a:lnRef>
          <a:fillRef idx="3">
            <a:schemeClr val="accent4"/>
          </a:fillRef>
          <a:effectRef idx="3">
            <a:schemeClr val="accent4"/>
          </a:effectRef>
          <a:fontRef idx="minor">
            <a:schemeClr val="lt1"/>
          </a:fontRef>
        </p:style>
        <p:txBody>
          <a:bodyPr wrap="square" rtlCol="0">
            <a:noAutofit/>
          </a:bodyPr>
          <a:lstStyle/>
          <a:p>
            <a:pPr marL="711200" indent="-711200">
              <a:tabLst>
                <a:tab pos="711200" algn="l"/>
              </a:tabLst>
            </a:pPr>
            <a:r>
              <a:rPr lang="fr-FR" sz="1600" b="1" dirty="0">
                <a:solidFill>
                  <a:sysClr val="windowText" lastClr="000000"/>
                </a:solidFill>
                <a:latin typeface="Arial Narrow" panose="020B0606020202030204" pitchFamily="34" charset="0"/>
              </a:rPr>
              <a:t>M16	Coxarthrose</a:t>
            </a:r>
          </a:p>
          <a:p>
            <a:pPr marL="711200" indent="-711200">
              <a:tabLst>
                <a:tab pos="711200" algn="l"/>
              </a:tabLst>
            </a:pPr>
            <a:r>
              <a:rPr lang="fr-FR" sz="1600" b="1" dirty="0">
                <a:solidFill>
                  <a:sysClr val="windowText" lastClr="000000"/>
                </a:solidFill>
                <a:latin typeface="Arial Narrow" panose="020B0606020202030204" pitchFamily="34" charset="0"/>
              </a:rPr>
              <a:t>E669	Obésité</a:t>
            </a:r>
          </a:p>
        </p:txBody>
      </p:sp>
      <p:sp>
        <p:nvSpPr>
          <p:cNvPr id="17" name="ZoneTexte 16">
            <a:extLst>
              <a:ext uri="{FF2B5EF4-FFF2-40B4-BE49-F238E27FC236}">
                <a16:creationId xmlns:a16="http://schemas.microsoft.com/office/drawing/2014/main" id="{3E09C7EE-39ED-4DC9-97ED-FAA95B98FC53}"/>
              </a:ext>
            </a:extLst>
          </p:cNvPr>
          <p:cNvSpPr txBox="1"/>
          <p:nvPr/>
        </p:nvSpPr>
        <p:spPr>
          <a:xfrm>
            <a:off x="5936150" y="5058858"/>
            <a:ext cx="2839608" cy="1323438"/>
          </a:xfrm>
          <a:prstGeom prst="rect">
            <a:avLst/>
          </a:prstGeom>
          <a:solidFill>
            <a:srgbClr val="FF99FF"/>
          </a:solidFill>
          <a:ln>
            <a:solidFill>
              <a:srgbClr val="FF5050"/>
            </a:solidFill>
          </a:ln>
        </p:spPr>
        <p:style>
          <a:lnRef idx="0">
            <a:schemeClr val="accent4"/>
          </a:lnRef>
          <a:fillRef idx="3">
            <a:schemeClr val="accent4"/>
          </a:fillRef>
          <a:effectRef idx="3">
            <a:schemeClr val="accent4"/>
          </a:effectRef>
          <a:fontRef idx="minor">
            <a:schemeClr val="lt1"/>
          </a:fontRef>
        </p:style>
        <p:txBody>
          <a:bodyPr wrap="square" rtlCol="0">
            <a:noAutofit/>
          </a:bodyPr>
          <a:lstStyle>
            <a:defPPr>
              <a:defRPr lang="en-US"/>
            </a:defPPr>
            <a:lvl1pPr marL="711200" indent="-711200">
              <a:tabLst>
                <a:tab pos="711200" algn="l"/>
              </a:tabLst>
              <a:defRPr sz="1600" b="1">
                <a:latin typeface="Arial Narrow" panose="020B0606020202030204" pitchFamily="34" charset="0"/>
              </a:defRPr>
            </a:lvl1pPr>
          </a:lstStyle>
          <a:p>
            <a:pPr marL="900113" indent="-900113">
              <a:tabLst>
                <a:tab pos="900113" algn="l"/>
              </a:tabLst>
            </a:pPr>
            <a:r>
              <a:rPr lang="fr-FR" dirty="0">
                <a:solidFill>
                  <a:sysClr val="windowText" lastClr="000000"/>
                </a:solidFill>
              </a:rPr>
              <a:t>NEFC001	Remplacement de l'articulation coxofémorale par prothèse totale</a:t>
            </a:r>
          </a:p>
        </p:txBody>
      </p:sp>
      <p:sp>
        <p:nvSpPr>
          <p:cNvPr id="26" name="Flèche : bas 25">
            <a:extLst>
              <a:ext uri="{FF2B5EF4-FFF2-40B4-BE49-F238E27FC236}">
                <a16:creationId xmlns:a16="http://schemas.microsoft.com/office/drawing/2014/main" id="{3E5DD6EA-431B-4DDC-B391-27E2B2D2F01C}"/>
              </a:ext>
            </a:extLst>
          </p:cNvPr>
          <p:cNvSpPr/>
          <p:nvPr/>
        </p:nvSpPr>
        <p:spPr>
          <a:xfrm rot="16200000">
            <a:off x="4524773" y="2098033"/>
            <a:ext cx="704878" cy="1158785"/>
          </a:xfrm>
          <a:prstGeom prst="downArrow">
            <a:avLst/>
          </a:prstGeom>
          <a:solidFill>
            <a:schemeClr val="bg1">
              <a:lumMod val="50000"/>
            </a:schemeClr>
          </a:solidFill>
          <a:ln w="57150">
            <a:solidFill>
              <a:schemeClr val="bg1">
                <a:lumMod val="5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sz="1600"/>
          </a:p>
        </p:txBody>
      </p:sp>
      <p:sp>
        <p:nvSpPr>
          <p:cNvPr id="19" name="ZoneTexte 18">
            <a:extLst>
              <a:ext uri="{FF2B5EF4-FFF2-40B4-BE49-F238E27FC236}">
                <a16:creationId xmlns:a16="http://schemas.microsoft.com/office/drawing/2014/main" id="{8E252C5D-B0F7-48F0-BF03-42AA80B7CE53}"/>
              </a:ext>
            </a:extLst>
          </p:cNvPr>
          <p:cNvSpPr txBox="1"/>
          <p:nvPr/>
        </p:nvSpPr>
        <p:spPr>
          <a:xfrm>
            <a:off x="5901229" y="2335924"/>
            <a:ext cx="2909450" cy="261610"/>
          </a:xfrm>
          <a:prstGeom prst="rect">
            <a:avLst/>
          </a:prstGeom>
          <a:noFill/>
        </p:spPr>
        <p:txBody>
          <a:bodyPr wrap="square" rtlCol="0">
            <a:spAutoFit/>
          </a:bodyPr>
          <a:lstStyle/>
          <a:p>
            <a:pPr algn="ctr"/>
            <a:r>
              <a:rPr lang="fr-FR" sz="1100" i="1" dirty="0">
                <a:solidFill>
                  <a:srgbClr val="FF0000"/>
                </a:solidFill>
              </a:rPr>
              <a:t>Id : 30A5962……</a:t>
            </a:r>
          </a:p>
        </p:txBody>
      </p:sp>
      <p:sp>
        <p:nvSpPr>
          <p:cNvPr id="13" name="Espace réservé de la date 12">
            <a:extLst>
              <a:ext uri="{FF2B5EF4-FFF2-40B4-BE49-F238E27FC236}">
                <a16:creationId xmlns:a16="http://schemas.microsoft.com/office/drawing/2014/main" id="{02BBC4B3-2981-463E-BA53-859AF4E8059C}"/>
              </a:ext>
            </a:extLst>
          </p:cNvPr>
          <p:cNvSpPr>
            <a:spLocks noGrp="1"/>
          </p:cNvSpPr>
          <p:nvPr>
            <p:ph type="dt" sz="half" idx="10"/>
          </p:nvPr>
        </p:nvSpPr>
        <p:spPr/>
        <p:txBody>
          <a:bodyPr/>
          <a:lstStyle/>
          <a:p>
            <a:pPr>
              <a:defRPr/>
            </a:pPr>
            <a:r>
              <a:rPr lang="fr-FR"/>
              <a:t>2020-08-10</a:t>
            </a:r>
            <a:endParaRPr lang="fr-FR" dirty="0"/>
          </a:p>
        </p:txBody>
      </p:sp>
      <p:sp>
        <p:nvSpPr>
          <p:cNvPr id="14" name="Espace réservé du pied de page 13">
            <a:extLst>
              <a:ext uri="{FF2B5EF4-FFF2-40B4-BE49-F238E27FC236}">
                <a16:creationId xmlns:a16="http://schemas.microsoft.com/office/drawing/2014/main" id="{82B8C08A-B3C7-4926-AD92-C47DE2AF3CE5}"/>
              </a:ext>
            </a:extLst>
          </p:cNvPr>
          <p:cNvSpPr>
            <a:spLocks noGrp="1"/>
          </p:cNvSpPr>
          <p:nvPr>
            <p:ph type="ftr" sz="quarter" idx="11"/>
          </p:nvPr>
        </p:nvSpPr>
        <p:spPr/>
        <p:txBody>
          <a:bodyPr/>
          <a:lstStyle/>
          <a:p>
            <a:pPr>
              <a:defRPr/>
            </a:pPr>
            <a:r>
              <a:rPr lang="fr-FR"/>
              <a:t>Powerpoint - Pr Emmanuel Chazard</a:t>
            </a:r>
            <a:endParaRPr lang="fr-FR" dirty="0"/>
          </a:p>
        </p:txBody>
      </p:sp>
      <p:sp>
        <p:nvSpPr>
          <p:cNvPr id="18" name="Espace réservé du numéro de diapositive 17">
            <a:extLst>
              <a:ext uri="{FF2B5EF4-FFF2-40B4-BE49-F238E27FC236}">
                <a16:creationId xmlns:a16="http://schemas.microsoft.com/office/drawing/2014/main" id="{9B4A77B6-EF99-4C01-A26F-ADBCC73CD6BA}"/>
              </a:ext>
            </a:extLst>
          </p:cNvPr>
          <p:cNvSpPr>
            <a:spLocks noGrp="1"/>
          </p:cNvSpPr>
          <p:nvPr>
            <p:ph type="sldNum" sz="quarter" idx="12"/>
          </p:nvPr>
        </p:nvSpPr>
        <p:spPr/>
        <p:txBody>
          <a:bodyPr/>
          <a:lstStyle/>
          <a:p>
            <a:fld id="{2F750E0C-345E-4729-8D38-D143737B656D}" type="slidenum">
              <a:rPr lang="fr-FR" altLang="fr-FR" smtClean="0"/>
              <a:pPr/>
              <a:t>8</a:t>
            </a:fld>
            <a:endParaRPr lang="fr-FR" altLang="fr-FR"/>
          </a:p>
        </p:txBody>
      </p:sp>
      <p:sp>
        <p:nvSpPr>
          <p:cNvPr id="5" name="Rectangle 4">
            <a:extLst>
              <a:ext uri="{FF2B5EF4-FFF2-40B4-BE49-F238E27FC236}">
                <a16:creationId xmlns:a16="http://schemas.microsoft.com/office/drawing/2014/main" id="{502DFB65-DC71-454E-B327-DFFB9908E298}"/>
              </a:ext>
            </a:extLst>
          </p:cNvPr>
          <p:cNvSpPr/>
          <p:nvPr/>
        </p:nvSpPr>
        <p:spPr bwMode="auto">
          <a:xfrm>
            <a:off x="5901615" y="-18370"/>
            <a:ext cx="3242385" cy="347312"/>
          </a:xfrm>
          <a:prstGeom prst="rect">
            <a:avLst/>
          </a:prstGeom>
          <a:solidFill>
            <a:schemeClr val="accent2">
              <a:lumMod val="40000"/>
              <a:lumOff val="60000"/>
            </a:schemeClr>
          </a:solidFill>
          <a:ln w="9525"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dirty="0"/>
              <a:t>Remerciements : Dr Elio </a:t>
            </a:r>
            <a:r>
              <a:rPr lang="fr-FR" sz="1600" dirty="0" err="1"/>
              <a:t>Disegni</a:t>
            </a:r>
            <a:endParaRPr kumimoji="0" lang="fr-FR" sz="16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6147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12" grpId="0" animBg="1"/>
      <p:bldP spid="15" grpId="0"/>
      <p:bldP spid="16" grpId="0" animBg="1"/>
      <p:bldP spid="17" grpId="0" animBg="1"/>
      <p:bldP spid="26" grpId="0" animBg="1"/>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9361377C-ECFB-4375-8159-7B2B64A5CF88}"/>
              </a:ext>
            </a:extLst>
          </p:cNvPr>
          <p:cNvSpPr>
            <a:spLocks noGrp="1"/>
          </p:cNvSpPr>
          <p:nvPr>
            <p:ph type="ctrTitle"/>
          </p:nvPr>
        </p:nvSpPr>
        <p:spPr/>
        <p:txBody>
          <a:bodyPr/>
          <a:lstStyle/>
          <a:p>
            <a:r>
              <a:rPr lang="fr-FR" dirty="0"/>
              <a:t>Résultats</a:t>
            </a:r>
          </a:p>
        </p:txBody>
      </p:sp>
      <p:sp>
        <p:nvSpPr>
          <p:cNvPr id="8" name="Sous-titre 7">
            <a:extLst>
              <a:ext uri="{FF2B5EF4-FFF2-40B4-BE49-F238E27FC236}">
                <a16:creationId xmlns:a16="http://schemas.microsoft.com/office/drawing/2014/main" id="{82E8E6F1-F2B6-46A8-90B2-05531DE410B9}"/>
              </a:ext>
            </a:extLst>
          </p:cNvPr>
          <p:cNvSpPr>
            <a:spLocks noGrp="1"/>
          </p:cNvSpPr>
          <p:nvPr>
            <p:ph type="subTitle" idx="1"/>
          </p:nvPr>
        </p:nvSpPr>
        <p:spPr/>
        <p:txBody>
          <a:bodyPr/>
          <a:lstStyle/>
          <a:p>
            <a:endParaRPr lang="fr-FR"/>
          </a:p>
        </p:txBody>
      </p:sp>
      <p:sp>
        <p:nvSpPr>
          <p:cNvPr id="2" name="Espace réservé de la date 1">
            <a:extLst>
              <a:ext uri="{FF2B5EF4-FFF2-40B4-BE49-F238E27FC236}">
                <a16:creationId xmlns:a16="http://schemas.microsoft.com/office/drawing/2014/main" id="{0DE9C421-AC20-4D7C-8E24-991D39667509}"/>
              </a:ext>
            </a:extLst>
          </p:cNvPr>
          <p:cNvSpPr>
            <a:spLocks noGrp="1"/>
          </p:cNvSpPr>
          <p:nvPr>
            <p:ph type="dt" sz="quarter" idx="10"/>
          </p:nvPr>
        </p:nvSpPr>
        <p:spPr/>
        <p:txBody>
          <a:bodyPr/>
          <a:lstStyle/>
          <a:p>
            <a:pPr>
              <a:defRPr/>
            </a:pPr>
            <a:r>
              <a:rPr lang="fr-FR"/>
              <a:t>2020-08-10</a:t>
            </a:r>
          </a:p>
        </p:txBody>
      </p:sp>
      <p:sp>
        <p:nvSpPr>
          <p:cNvPr id="3" name="Espace réservé du pied de page 2">
            <a:extLst>
              <a:ext uri="{FF2B5EF4-FFF2-40B4-BE49-F238E27FC236}">
                <a16:creationId xmlns:a16="http://schemas.microsoft.com/office/drawing/2014/main" id="{C241D36D-23B1-4361-9614-49A895D38C34}"/>
              </a:ext>
            </a:extLst>
          </p:cNvPr>
          <p:cNvSpPr>
            <a:spLocks noGrp="1"/>
          </p:cNvSpPr>
          <p:nvPr>
            <p:ph type="ftr" sz="quarter" idx="11"/>
          </p:nvPr>
        </p:nvSpPr>
        <p:spPr/>
        <p:txBody>
          <a:bodyPr/>
          <a:lstStyle/>
          <a:p>
            <a:pPr>
              <a:defRPr/>
            </a:pPr>
            <a:r>
              <a:rPr lang="fr-FR"/>
              <a:t>Powerpoint - Pr Emmanuel Chazard</a:t>
            </a:r>
          </a:p>
        </p:txBody>
      </p:sp>
      <p:sp>
        <p:nvSpPr>
          <p:cNvPr id="9" name="Espace réservé du numéro de diapositive 8">
            <a:extLst>
              <a:ext uri="{FF2B5EF4-FFF2-40B4-BE49-F238E27FC236}">
                <a16:creationId xmlns:a16="http://schemas.microsoft.com/office/drawing/2014/main" id="{B4DCED83-5788-4102-BB72-8A1D56B0D40F}"/>
              </a:ext>
            </a:extLst>
          </p:cNvPr>
          <p:cNvSpPr>
            <a:spLocks noGrp="1"/>
          </p:cNvSpPr>
          <p:nvPr>
            <p:ph type="sldNum" sz="quarter" idx="12"/>
          </p:nvPr>
        </p:nvSpPr>
        <p:spPr/>
        <p:txBody>
          <a:bodyPr/>
          <a:lstStyle/>
          <a:p>
            <a:fld id="{885AB6EE-E918-4558-BC98-2A1B633FC439}" type="slidenum">
              <a:rPr lang="fr-FR" altLang="fr-FR" smtClean="0"/>
              <a:pPr/>
              <a:t>9</a:t>
            </a:fld>
            <a:endParaRPr lang="fr-FR" altLang="fr-FR"/>
          </a:p>
        </p:txBody>
      </p:sp>
    </p:spTree>
    <p:extLst>
      <p:ext uri="{BB962C8B-B14F-4D97-AF65-F5344CB8AC3E}">
        <p14:creationId xmlns:p14="http://schemas.microsoft.com/office/powerpoint/2010/main" val="973918457"/>
      </p:ext>
    </p:extLst>
  </p:cSld>
  <p:clrMapOvr>
    <a:masterClrMapping/>
  </p:clrMapOvr>
</p:sld>
</file>

<file path=ppt/theme/theme1.xml><?xml version="1.0" encoding="utf-8"?>
<a:theme xmlns:a="http://schemas.openxmlformats.org/drawingml/2006/main" name="modele_emmanuel_chazard_v4">
  <a:themeElements>
    <a:clrScheme name="emmanuel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emmanu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mmanuel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emmanuel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emmanuel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emmanuel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emmanuel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emmanuel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emmanuel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modele_perso_chazard_v06</Template>
  <TotalTime>65</TotalTime>
  <Words>1040</Words>
  <Application>Microsoft Office PowerPoint</Application>
  <PresentationFormat>Affichage à l'écran (4:3)</PresentationFormat>
  <Paragraphs>175</Paragraphs>
  <Slides>15</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Arial Narrow</vt:lpstr>
      <vt:lpstr>Tahoma</vt:lpstr>
      <vt:lpstr>Wingdings</vt:lpstr>
      <vt:lpstr>modele_emmanuel_chazard_v4</vt:lpstr>
      <vt:lpstr>Présentation PowerPoint pour les thèses de Médecine</vt:lpstr>
      <vt:lpstr>Introduction</vt:lpstr>
      <vt:lpstr>Introduction</vt:lpstr>
      <vt:lpstr>Arthroscopie de hanche</vt:lpstr>
      <vt:lpstr>Style télégraphique</vt:lpstr>
      <vt:lpstr>Matériel et Méthodes</vt:lpstr>
      <vt:lpstr>Matériel et Méthodes</vt:lpstr>
      <vt:lpstr>Exemple de Mme Michu dans la base nationale du PMSI</vt:lpstr>
      <vt:lpstr>Résultats</vt:lpstr>
      <vt:lpstr>Résultats</vt:lpstr>
      <vt:lpstr>Démographie</vt:lpstr>
      <vt:lpstr>Risque de surdosage</vt:lpstr>
      <vt:lpstr>Discussion et conclusion</vt:lpstr>
      <vt:lpstr>Discussion </vt:lpstr>
      <vt:lpstr>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pour les thèses de Médecine</dc:title>
  <dc:creator>Emmanuel Chazard</dc:creator>
  <cp:lastModifiedBy>Emmanuel Chazard</cp:lastModifiedBy>
  <cp:revision>13</cp:revision>
  <cp:lastPrinted>1601-01-01T00:00:00Z</cp:lastPrinted>
  <dcterms:created xsi:type="dcterms:W3CDTF">2020-08-10T07:38:37Z</dcterms:created>
  <dcterms:modified xsi:type="dcterms:W3CDTF">2020-08-15T14:25:26Z</dcterms:modified>
</cp:coreProperties>
</file>