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6" r:id="rId4"/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00DFC8-C97C-4B7D-B728-A5810B27D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474E94-1586-453E-963E-26FCDC6C9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CD6619-BF60-4BEE-BD1D-0F155DBA6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A06CB0-D154-427C-BF94-AF0649CBB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BA175D-B52E-489C-9123-1186566A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290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573456-2B67-4FDE-812C-F382A1D12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B4538A-BDAA-4597-8461-56CB34592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E00271-F6F1-4753-8D33-FCDC1FF60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EE9079-DA0A-4FDB-BC27-8C64DDA91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EE60-6C8A-4C10-A9BB-16AB757CF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18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5BE1BE-EE3E-4B02-AAAF-2DF596F807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B951DC-7F56-4994-9E14-573BBA091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6C8BEC-60E4-4B01-854F-15DAC562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87C88E-7504-4FAC-9BF5-014DC23B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9361FF-5E80-418C-A49D-630141419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0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28F8E-864C-4E52-AE22-4B4E5070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C3B3AB-D41B-40F7-9368-C66DF884D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B2D63C-028C-4FCE-9662-B34B3B8E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625C75-C9BF-4AA8-AAA4-3084FB628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661D32-AD35-47AC-B84A-9FBD2EFB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32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8A6F54-6EC8-40B7-9071-BA73E9BE1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588AA3-572C-46E5-A8F8-293E824CF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EB0A2F-FFB0-4F52-8F85-08FAC55BB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A0ECD4-CE10-4CE4-8923-1E7E3D79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18987C-784A-4FF1-8CB7-38DF50D28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98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A7860E-E100-4C45-96BE-4C2AA4F82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CB7D9A-E69C-4813-AD35-B760BFAD2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169EB7-92E0-470C-A9FB-F12681CAC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0C1564-36EC-40FB-B4A4-281305AD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B088B5-1CFB-401D-B98B-7261D785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5C8E9C-5A8F-4CD7-B5B3-AD205875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74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2AF0BF-B4DA-4539-A258-48F164B3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1CC778-C5AC-4227-AC5D-327D088F9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D41444-8ED6-4019-B203-299FD3813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F336E4F-CE9D-400D-9AE1-0694DEBA19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01EB0D5-35D2-4EC1-9945-456A61F426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BE7C0E5-5074-4D87-9CFB-848EA8DC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2FA0B34-16F3-4173-A2D2-FCFD85B2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93E0236-0ACA-4CD7-A063-5627C1CF6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03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4DDFB-215B-4C17-AE92-9E41FCCD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44AC243-6992-49F4-8548-C88B5F8A1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E456AF-64BD-4A31-B789-72F53EA1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E0DA12-0F2C-4E21-8EF9-29184C5E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27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D238C03-29FC-449C-B18C-AA76526B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C99776B-2AD6-412D-AD15-60DF12A2F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94E089-875E-4EF5-9094-6F12CF9A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5521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FA2DF3-DB16-4D95-9E37-95CD81115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0B0387-3B48-4E4D-80B2-154C4151D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D85C85-58E1-4C50-ADCE-8AEADCDE0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308A14-F799-4D6E-8491-716E0574C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22223A-70E4-4971-A9D2-A623BB1F4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0D0B81-3EDA-4497-91CA-39DD0BCD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2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48EEB-A542-4377-BB7E-84223E43A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F2B5E4D-AFF8-4C26-ACB5-084D196DDF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E7DFA6-5D96-4BBC-808F-9CDBF23B9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E9BED4-DC9F-4663-9396-9DC692F2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B2D86F-A55C-4178-BD15-91C17835A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67F9AF-41D4-4F0D-8733-87581AD99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43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9803245-28E6-4F5E-ACE7-B9B67ECA4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FF5024-89DD-45FA-87E4-72219AFAA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25A629-3A07-4FD0-98D1-70D7C6243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F4378-8797-4203-9D9B-187ED9FB20C4}" type="datetimeFigureOut">
              <a:rPr lang="fr-FR" smtClean="0"/>
              <a:t>2020-08-09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715298-76C1-441F-A20E-62EF8C2723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94B415-0811-4E2A-AC2E-37A579E92C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5A2F3-37B5-4444-8033-7094D38E7C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25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mmanuel.chazard.org/theses.htm" TargetMode="External"/><Relationship Id="rId2" Type="http://schemas.openxmlformats.org/officeDocument/2006/relationships/hyperlink" Target="https://www.youtube.com/watch?v=yGxDV22NST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A22E43-5CA8-4080-A38A-00EA611C5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Pr Emmanuel Chazard</a:t>
            </a:r>
          </a:p>
          <a:p>
            <a:pPr marL="0" indent="0">
              <a:buNone/>
            </a:pPr>
            <a:r>
              <a:rPr lang="fr-FR" dirty="0"/>
              <a:t>version du 9 août 2020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Ce fichier est destiné à vous aider : </a:t>
            </a:r>
          </a:p>
          <a:p>
            <a:r>
              <a:rPr lang="fr-FR" dirty="0"/>
              <a:t> il est fourni sans aucune garantie</a:t>
            </a:r>
          </a:p>
          <a:p>
            <a:r>
              <a:rPr lang="fr-FR" dirty="0"/>
              <a:t> vous seul êtes responsable de sa bonne utilisation</a:t>
            </a:r>
          </a:p>
          <a:p>
            <a:r>
              <a:rPr lang="fr-FR" dirty="0"/>
              <a:t> si son contenu est corrompu, téléchargez une version propre</a:t>
            </a:r>
          </a:p>
          <a:p>
            <a:r>
              <a:rPr lang="fr-FR" dirty="0"/>
              <a:t> consultez la vidéo d'explication sur </a:t>
            </a:r>
            <a:r>
              <a:rPr lang="fr-FR" dirty="0">
                <a:hlinkClick r:id="rId2"/>
              </a:rPr>
              <a:t>https://www.youtube.com/watch?v=yGxDV22NSTQ</a:t>
            </a:r>
            <a:r>
              <a:rPr lang="fr-FR" dirty="0"/>
              <a:t>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Voyez l'ensemble du cursus (cours, fichiers prêts à l'emploi, vidéos) sur </a:t>
            </a:r>
            <a:r>
              <a:rPr lang="fr-FR" dirty="0">
                <a:hlinkClick r:id="rId3"/>
              </a:rPr>
              <a:t>http://emmanuel.chazard.org/theses.htm</a:t>
            </a:r>
            <a:r>
              <a:rPr lang="fr-FR" dirty="0"/>
              <a:t> </a:t>
            </a:r>
          </a:p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ECA263D-1B7B-4ACC-B629-62C4BE574F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6572" y="370850"/>
            <a:ext cx="4263787" cy="229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2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lowchart of the patient enrollment process of study cohort. ">
            <a:extLst>
              <a:ext uri="{FF2B5EF4-FFF2-40B4-BE49-F238E27FC236}">
                <a16:creationId xmlns:a16="http://schemas.microsoft.com/office/drawing/2014/main" id="{F5E88FDD-6603-4C36-B0E2-7D766A389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45" y="465083"/>
            <a:ext cx="6166594" cy="592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C235A89-B1F3-4349-90C2-C9257F4F52DD}"/>
              </a:ext>
            </a:extLst>
          </p:cNvPr>
          <p:cNvSpPr/>
          <p:nvPr/>
        </p:nvSpPr>
        <p:spPr>
          <a:xfrm>
            <a:off x="4840014" y="0"/>
            <a:ext cx="7351986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Chang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Gung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Research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Database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 A multi-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institutional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database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consisting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of original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medical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records. Ming-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Shao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Tsai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, Meng-Hung Lin, Chuan-Pin Lee, Yao-Hsu Yang, Wen-Cheng Chen, Geng-He Chang, Yao-Te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Tsai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, Pau-Chung Chen, Ying-Huang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Tsai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. 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Biomed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J. 2017 Oct;40(5):263-269.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doi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 10.1016/j.bj.2017.08.002. Epub 2017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Nov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10.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BF030766-B88C-40ED-9FF4-50BCA7E21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423" y="4607650"/>
            <a:ext cx="2923504" cy="1785267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Exemple de </a:t>
            </a:r>
            <a:r>
              <a:rPr lang="fr-FR" i="1" dirty="0" err="1"/>
              <a:t>flowchart</a:t>
            </a:r>
            <a:r>
              <a:rPr lang="fr-FR" dirty="0"/>
              <a:t> portant sur des personnes physiques</a:t>
            </a:r>
          </a:p>
        </p:txBody>
      </p:sp>
    </p:spTree>
    <p:extLst>
      <p:ext uri="{BB962C8B-B14F-4D97-AF65-F5344CB8AC3E}">
        <p14:creationId xmlns:p14="http://schemas.microsoft.com/office/powerpoint/2010/main" val="2059876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ISMA flowchart diagram of included papers. The PRIMSA flowchart details our search, screening and inclusion decisions made during the review process. *Inclusion of one low quality paper as it was the only one focused on systems level change ">
            <a:extLst>
              <a:ext uri="{FF2B5EF4-FFF2-40B4-BE49-F238E27FC236}">
                <a16:creationId xmlns:a16="http://schemas.microsoft.com/office/drawing/2014/main" id="{EE84A119-DC8E-4665-A546-482077E2E5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1" r="12698"/>
          <a:stretch/>
        </p:blipFill>
        <p:spPr bwMode="auto">
          <a:xfrm>
            <a:off x="133081" y="1143017"/>
            <a:ext cx="5962919" cy="559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ZoneTexte 87">
            <a:extLst>
              <a:ext uri="{FF2B5EF4-FFF2-40B4-BE49-F238E27FC236}">
                <a16:creationId xmlns:a16="http://schemas.microsoft.com/office/drawing/2014/main" id="{EB426EDC-C447-40E4-9138-18CC28D381D2}"/>
              </a:ext>
            </a:extLst>
          </p:cNvPr>
          <p:cNvSpPr txBox="1"/>
          <p:nvPr/>
        </p:nvSpPr>
        <p:spPr>
          <a:xfrm>
            <a:off x="4552950" y="105948"/>
            <a:ext cx="7639050" cy="1323439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fr-FR"/>
            </a:defPPr>
            <a:lvl1pPr>
              <a:defRPr sz="160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r-FR" dirty="0" err="1"/>
              <a:t>Effectiveness</a:t>
            </a:r>
            <a:r>
              <a:rPr lang="fr-FR" dirty="0"/>
              <a:t> of </a:t>
            </a:r>
            <a:r>
              <a:rPr lang="fr-FR" dirty="0" err="1"/>
              <a:t>capacity</a:t>
            </a:r>
            <a:r>
              <a:rPr lang="fr-FR" dirty="0"/>
              <a:t> building interventions relevant to public </a:t>
            </a:r>
            <a:r>
              <a:rPr lang="fr-FR" dirty="0" err="1"/>
              <a:t>health</a:t>
            </a:r>
            <a:r>
              <a:rPr lang="fr-FR" dirty="0"/>
              <a:t> practice: a </a:t>
            </a:r>
            <a:r>
              <a:rPr lang="fr-FR" dirty="0" err="1"/>
              <a:t>systematic</a:t>
            </a:r>
            <a:r>
              <a:rPr lang="fr-FR" dirty="0"/>
              <a:t> </a:t>
            </a:r>
            <a:r>
              <a:rPr lang="fr-FR" dirty="0" err="1"/>
              <a:t>review</a:t>
            </a:r>
            <a:endParaRPr lang="fr-FR" dirty="0"/>
          </a:p>
          <a:p>
            <a:r>
              <a:rPr lang="fr-FR" dirty="0"/>
              <a:t>Kara </a:t>
            </a:r>
            <a:r>
              <a:rPr lang="fr-FR" dirty="0" err="1"/>
              <a:t>DeCorby</a:t>
            </a:r>
            <a:r>
              <a:rPr lang="fr-FR" dirty="0"/>
              <a:t>-Watson, Gloria Mensah, Kim Bergeron, </a:t>
            </a:r>
            <a:r>
              <a:rPr lang="fr-FR" dirty="0" err="1"/>
              <a:t>Samiya</a:t>
            </a:r>
            <a:r>
              <a:rPr lang="fr-FR" dirty="0"/>
              <a:t> Abdi, Benjamin </a:t>
            </a:r>
            <a:r>
              <a:rPr lang="fr-FR" dirty="0" err="1"/>
              <a:t>Rempel</a:t>
            </a:r>
            <a:r>
              <a:rPr lang="fr-FR" dirty="0"/>
              <a:t>, Heather Manson</a:t>
            </a:r>
          </a:p>
          <a:p>
            <a:r>
              <a:rPr lang="fr-FR" dirty="0"/>
              <a:t>BMC Public </a:t>
            </a:r>
            <a:r>
              <a:rPr lang="fr-FR" dirty="0" err="1"/>
              <a:t>Health</a:t>
            </a:r>
            <a:r>
              <a:rPr lang="fr-FR" dirty="0"/>
              <a:t>. 2018 Jun 1;18(1):684. </a:t>
            </a:r>
            <a:r>
              <a:rPr lang="fr-FR" dirty="0" err="1"/>
              <a:t>doi</a:t>
            </a:r>
            <a:r>
              <a:rPr lang="fr-FR" dirty="0"/>
              <a:t>: 10.1186/s12889-018-5591-6.</a:t>
            </a:r>
          </a:p>
          <a:p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3FF9259-D82A-418F-9213-4C98C10FDFCD}"/>
              </a:ext>
            </a:extLst>
          </p:cNvPr>
          <p:cNvSpPr txBox="1">
            <a:spLocks/>
          </p:cNvSpPr>
          <p:nvPr/>
        </p:nvSpPr>
        <p:spPr>
          <a:xfrm>
            <a:off x="8886423" y="5267459"/>
            <a:ext cx="2923504" cy="112545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Exemple de </a:t>
            </a:r>
            <a:r>
              <a:rPr lang="fr-FR" i="1" dirty="0" err="1"/>
              <a:t>flowchart</a:t>
            </a:r>
            <a:r>
              <a:rPr lang="fr-FR" dirty="0"/>
              <a:t> portant sur des articles scientifiques</a:t>
            </a:r>
          </a:p>
        </p:txBody>
      </p:sp>
    </p:spTree>
    <p:extLst>
      <p:ext uri="{BB962C8B-B14F-4D97-AF65-F5344CB8AC3E}">
        <p14:creationId xmlns:p14="http://schemas.microsoft.com/office/powerpoint/2010/main" val="113447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2496B1-90E0-421B-AFE4-0D387103E66D}"/>
              </a:ext>
            </a:extLst>
          </p:cNvPr>
          <p:cNvSpPr/>
          <p:nvPr/>
        </p:nvSpPr>
        <p:spPr>
          <a:xfrm>
            <a:off x="1239189" y="183076"/>
            <a:ext cx="1728788" cy="59055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PubMed</a:t>
            </a:r>
            <a:r>
              <a:rPr lang="en-US" dirty="0"/>
              <a:t> database search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7E5433-6D49-449C-A822-7DC5C561B703}"/>
              </a:ext>
            </a:extLst>
          </p:cNvPr>
          <p:cNvSpPr/>
          <p:nvPr/>
        </p:nvSpPr>
        <p:spPr>
          <a:xfrm>
            <a:off x="1239189" y="981589"/>
            <a:ext cx="1728788" cy="312737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330 papers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CE96DF06-45D1-4B51-923D-60018BAD4188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2102789" y="773626"/>
            <a:ext cx="0" cy="20796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05EFFB0D-E5A7-4C13-A346-DA2CC0C8A358}"/>
              </a:ext>
            </a:extLst>
          </p:cNvPr>
          <p:cNvSpPr/>
          <p:nvPr/>
        </p:nvSpPr>
        <p:spPr>
          <a:xfrm>
            <a:off x="1239189" y="1499114"/>
            <a:ext cx="1728788" cy="59055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Title and abstract human reading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4ADF32-31C3-48D9-9A33-D6FBD790B71D}"/>
              </a:ext>
            </a:extLst>
          </p:cNvPr>
          <p:cNvSpPr/>
          <p:nvPr/>
        </p:nvSpPr>
        <p:spPr>
          <a:xfrm>
            <a:off x="951852" y="2296039"/>
            <a:ext cx="2303462" cy="312737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236 papers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A6A2D960-1E4A-4140-A97D-3A229D3FC487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2102789" y="2089664"/>
            <a:ext cx="0" cy="20637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009A162-0631-43D6-88ED-03B6898CD7B3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2102789" y="1294326"/>
            <a:ext cx="0" cy="2047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DBF7CC6-4261-485E-8518-850CC33B1C17}"/>
              </a:ext>
            </a:extLst>
          </p:cNvPr>
          <p:cNvSpPr/>
          <p:nvPr/>
        </p:nvSpPr>
        <p:spPr>
          <a:xfrm>
            <a:off x="3326752" y="1622939"/>
            <a:ext cx="2089150" cy="314325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94 excluded papers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38600115-5DF6-4661-AB1E-C78A54573500}"/>
              </a:ext>
            </a:extLst>
          </p:cNvPr>
          <p:cNvCxnSpPr>
            <a:stCxn id="7" idx="3"/>
            <a:endCxn id="11" idx="1"/>
          </p:cNvCxnSpPr>
          <p:nvPr/>
        </p:nvCxnSpPr>
        <p:spPr>
          <a:xfrm flipV="1">
            <a:off x="2967977" y="1780101"/>
            <a:ext cx="358775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E2B237B-1837-4C72-9B9B-1D557D341A17}"/>
              </a:ext>
            </a:extLst>
          </p:cNvPr>
          <p:cNvSpPr/>
          <p:nvPr/>
        </p:nvSpPr>
        <p:spPr>
          <a:xfrm>
            <a:off x="1239189" y="2815151"/>
            <a:ext cx="1728788" cy="59055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Full-text papers retrieval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3CC3EB-B405-4E94-A156-074B45E7C7C8}"/>
              </a:ext>
            </a:extLst>
          </p:cNvPr>
          <p:cNvSpPr/>
          <p:nvPr/>
        </p:nvSpPr>
        <p:spPr>
          <a:xfrm>
            <a:off x="951852" y="3616839"/>
            <a:ext cx="2303462" cy="312737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218 papers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6E567191-139A-42BA-862C-8B8F04F274E9}"/>
              </a:ext>
            </a:extLst>
          </p:cNvPr>
          <p:cNvCxnSpPr>
            <a:stCxn id="8" idx="2"/>
            <a:endCxn id="13" idx="0"/>
          </p:cNvCxnSpPr>
          <p:nvPr/>
        </p:nvCxnSpPr>
        <p:spPr>
          <a:xfrm>
            <a:off x="2102789" y="2608776"/>
            <a:ext cx="0" cy="20637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31AD891F-52F5-455E-A2BF-875516E595BC}"/>
              </a:ext>
            </a:extLst>
          </p:cNvPr>
          <p:cNvCxnSpPr>
            <a:stCxn id="13" idx="2"/>
            <a:endCxn id="14" idx="0"/>
          </p:cNvCxnSpPr>
          <p:nvPr/>
        </p:nvCxnSpPr>
        <p:spPr>
          <a:xfrm>
            <a:off x="2102789" y="3405701"/>
            <a:ext cx="0" cy="21113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AF14E3DF-7910-4AC2-8019-7B84C30C227D}"/>
              </a:ext>
            </a:extLst>
          </p:cNvPr>
          <p:cNvSpPr/>
          <p:nvPr/>
        </p:nvSpPr>
        <p:spPr>
          <a:xfrm>
            <a:off x="3329927" y="2950089"/>
            <a:ext cx="2016125" cy="314325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18 papers not found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CB27ECFF-770F-47D3-8A21-F3F90B473A91}"/>
              </a:ext>
            </a:extLst>
          </p:cNvPr>
          <p:cNvCxnSpPr>
            <a:stCxn id="13" idx="3"/>
            <a:endCxn id="17" idx="1"/>
          </p:cNvCxnSpPr>
          <p:nvPr/>
        </p:nvCxnSpPr>
        <p:spPr>
          <a:xfrm flipV="1">
            <a:off x="2967977" y="3107251"/>
            <a:ext cx="39528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0ABAD6F-0696-49C3-9459-40E7A5491063}"/>
              </a:ext>
            </a:extLst>
          </p:cNvPr>
          <p:cNvSpPr/>
          <p:nvPr/>
        </p:nvSpPr>
        <p:spPr>
          <a:xfrm>
            <a:off x="1239189" y="4139126"/>
            <a:ext cx="1728788" cy="314325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Full-text reading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C0EB5EC4-4B49-446A-B2DC-732430D29BF8}"/>
              </a:ext>
            </a:extLst>
          </p:cNvPr>
          <p:cNvCxnSpPr>
            <a:stCxn id="14" idx="2"/>
            <a:endCxn id="19" idx="0"/>
          </p:cNvCxnSpPr>
          <p:nvPr/>
        </p:nvCxnSpPr>
        <p:spPr>
          <a:xfrm>
            <a:off x="2102789" y="3929576"/>
            <a:ext cx="0" cy="20955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DBBC9974-7AA7-4822-96AB-2EB18BC3036B}"/>
              </a:ext>
            </a:extLst>
          </p:cNvPr>
          <p:cNvSpPr/>
          <p:nvPr/>
        </p:nvSpPr>
        <p:spPr>
          <a:xfrm>
            <a:off x="951852" y="4663001"/>
            <a:ext cx="2303462" cy="312738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196 included papers</a:t>
            </a: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03BC39FA-AC7F-429F-AA11-DE9B0A910977}"/>
              </a:ext>
            </a:extLst>
          </p:cNvPr>
          <p:cNvCxnSpPr>
            <a:stCxn id="19" idx="2"/>
            <a:endCxn id="21" idx="0"/>
          </p:cNvCxnSpPr>
          <p:nvPr/>
        </p:nvCxnSpPr>
        <p:spPr>
          <a:xfrm>
            <a:off x="2102789" y="4453451"/>
            <a:ext cx="0" cy="20955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DDCFA408-3427-42FD-B3EE-C8EC92401FF7}"/>
              </a:ext>
            </a:extLst>
          </p:cNvPr>
          <p:cNvCxnSpPr>
            <a:stCxn id="19" idx="3"/>
            <a:endCxn id="30" idx="1"/>
          </p:cNvCxnSpPr>
          <p:nvPr/>
        </p:nvCxnSpPr>
        <p:spPr>
          <a:xfrm>
            <a:off x="2967977" y="4296289"/>
            <a:ext cx="431800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E159CB0-BD1B-432B-8DAB-205C09512DD9}"/>
              </a:ext>
            </a:extLst>
          </p:cNvPr>
          <p:cNvSpPr/>
          <p:nvPr/>
        </p:nvSpPr>
        <p:spPr>
          <a:xfrm>
            <a:off x="5854052" y="3174880"/>
            <a:ext cx="3714951" cy="2252343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8000" tIns="18000" rIns="18000" bIns="18000" anchor="ctr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18 papers not directly related to healthcare</a:t>
            </a:r>
            <a:endParaRPr lang="fr-FR" dirty="0"/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3 papers in which big data was not the topic of the paper</a:t>
            </a:r>
            <a:endParaRPr lang="fr-FR" dirty="0"/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1 paper where big data appeared only in the author affiliation, but not in the abstract, nor in the body of the paper</a:t>
            </a:r>
            <a:endParaRPr lang="fr-FR" dirty="0"/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28DA321F-8E0A-41E3-BE58-90C2E4F5F0D8}"/>
              </a:ext>
            </a:extLst>
          </p:cNvPr>
          <p:cNvCxnSpPr>
            <a:cxnSpLocks/>
            <a:stCxn id="30" idx="3"/>
            <a:endCxn id="24" idx="1"/>
          </p:cNvCxnSpPr>
          <p:nvPr/>
        </p:nvCxnSpPr>
        <p:spPr>
          <a:xfrm>
            <a:off x="5415902" y="4300258"/>
            <a:ext cx="438150" cy="79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66F5A4AB-1176-4814-A85B-FB6B728FCD5B}"/>
              </a:ext>
            </a:extLst>
          </p:cNvPr>
          <p:cNvCxnSpPr>
            <a:stCxn id="21" idx="2"/>
            <a:endCxn id="28" idx="0"/>
          </p:cNvCxnSpPr>
          <p:nvPr/>
        </p:nvCxnSpPr>
        <p:spPr>
          <a:xfrm>
            <a:off x="2102789" y="4975739"/>
            <a:ext cx="0" cy="20637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665A2CEF-36B3-4FBC-B574-9B139511AA4A}"/>
              </a:ext>
            </a:extLst>
          </p:cNvPr>
          <p:cNvSpPr/>
          <p:nvPr/>
        </p:nvSpPr>
        <p:spPr>
          <a:xfrm>
            <a:off x="375589" y="5704401"/>
            <a:ext cx="3455988" cy="866775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48 papers describing a dataset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121 dissertations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27 reviews of literature</a:t>
            </a:r>
            <a:endParaRPr lang="fr-F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2BE110F-C0BC-4EF1-8BBA-89B9C3EE210B}"/>
              </a:ext>
            </a:extLst>
          </p:cNvPr>
          <p:cNvSpPr/>
          <p:nvPr/>
        </p:nvSpPr>
        <p:spPr>
          <a:xfrm>
            <a:off x="1094727" y="5182114"/>
            <a:ext cx="2016125" cy="31273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Papers classification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BE71069-2FF4-4BF5-857F-1A0563807423}"/>
              </a:ext>
            </a:extLst>
          </p:cNvPr>
          <p:cNvCxnSpPr>
            <a:stCxn id="28" idx="2"/>
            <a:endCxn id="27" idx="0"/>
          </p:cNvCxnSpPr>
          <p:nvPr/>
        </p:nvCxnSpPr>
        <p:spPr>
          <a:xfrm>
            <a:off x="2102789" y="5494851"/>
            <a:ext cx="0" cy="20955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7E3BC3BA-A329-45BE-997C-CF38ECA0B3BC}"/>
              </a:ext>
            </a:extLst>
          </p:cNvPr>
          <p:cNvSpPr/>
          <p:nvPr/>
        </p:nvSpPr>
        <p:spPr>
          <a:xfrm>
            <a:off x="3399777" y="4143889"/>
            <a:ext cx="2016125" cy="312737"/>
          </a:xfrm>
          <a:prstGeom prst="rect">
            <a:avLst/>
          </a:prstGeom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" tIns="18000" rIns="18000" bIns="1800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22 excluded papers</a:t>
            </a:r>
          </a:p>
        </p:txBody>
      </p:sp>
      <p:sp>
        <p:nvSpPr>
          <p:cNvPr id="33" name="Organigramme : Multidocument 32">
            <a:extLst>
              <a:ext uri="{FF2B5EF4-FFF2-40B4-BE49-F238E27FC236}">
                <a16:creationId xmlns:a16="http://schemas.microsoft.com/office/drawing/2014/main" id="{A77EC6CD-E509-4739-A290-0F9C3DFC612D}"/>
              </a:ext>
            </a:extLst>
          </p:cNvPr>
          <p:cNvSpPr/>
          <p:nvPr/>
        </p:nvSpPr>
        <p:spPr bwMode="auto">
          <a:xfrm>
            <a:off x="10161783" y="183076"/>
            <a:ext cx="1582056" cy="847023"/>
          </a:xfrm>
          <a:prstGeom prst="flowChartMultidocumen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600"/>
              </a:spcAft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rPr>
              <a:t>Example of documents</a:t>
            </a:r>
            <a:endParaRPr kumimoji="0" lang="en-US" sz="1400" b="0" i="1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ahoma" pitchFamily="34" charset="0"/>
            </a:endParaRPr>
          </a:p>
        </p:txBody>
      </p:sp>
      <p:sp>
        <p:nvSpPr>
          <p:cNvPr id="34" name="Rectangle à coins arrondis 16">
            <a:extLst>
              <a:ext uri="{FF2B5EF4-FFF2-40B4-BE49-F238E27FC236}">
                <a16:creationId xmlns:a16="http://schemas.microsoft.com/office/drawing/2014/main" id="{8C475A1D-8F2E-4BAE-A17B-DE5AE2529976}"/>
              </a:ext>
            </a:extLst>
          </p:cNvPr>
          <p:cNvSpPr/>
          <p:nvPr/>
        </p:nvSpPr>
        <p:spPr bwMode="auto">
          <a:xfrm>
            <a:off x="10674978" y="1198258"/>
            <a:ext cx="1068861" cy="847023"/>
          </a:xfrm>
          <a:prstGeom prst="roundRect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1400" dirty="0"/>
              <a:t>Example of process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35" name="Organigramme : Disque magnétique 34">
            <a:extLst>
              <a:ext uri="{FF2B5EF4-FFF2-40B4-BE49-F238E27FC236}">
                <a16:creationId xmlns:a16="http://schemas.microsoft.com/office/drawing/2014/main" id="{85B88219-C6AD-4D12-8D5F-ED53F20A3E54}"/>
              </a:ext>
            </a:extLst>
          </p:cNvPr>
          <p:cNvSpPr/>
          <p:nvPr/>
        </p:nvSpPr>
        <p:spPr bwMode="auto">
          <a:xfrm>
            <a:off x="8850784" y="1238540"/>
            <a:ext cx="1436438" cy="844684"/>
          </a:xfrm>
          <a:prstGeom prst="flowChartMagneticDisk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400" dirty="0"/>
              <a:t>Example of database</a:t>
            </a:r>
            <a:endParaRPr lang="en-US" sz="14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DD3E6DB-C140-42C5-9B0B-AF23D8100B06}"/>
              </a:ext>
            </a:extLst>
          </p:cNvPr>
          <p:cNvSpPr/>
          <p:nvPr/>
        </p:nvSpPr>
        <p:spPr>
          <a:xfrm>
            <a:off x="6033150" y="602700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Toward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a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Literature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-Driven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Definition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of Big Data in Healthcare. Emilie Baro, Samuel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Degoul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, Régis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Beuscart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, Emmanuel Chazard.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Review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Biomed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Res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Int. 2015;2015:639021. </a:t>
            </a:r>
            <a:r>
              <a:rPr lang="fr-FR" sz="160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doi</a:t>
            </a:r>
            <a:r>
              <a:rPr lang="fr-FR" sz="16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 10.1155/2015/639021. Epub 2015 Jun 2.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4D3882-0010-4BEB-9784-5C310804DF57}"/>
              </a:ext>
            </a:extLst>
          </p:cNvPr>
          <p:cNvSpPr txBox="1">
            <a:spLocks/>
          </p:cNvSpPr>
          <p:nvPr/>
        </p:nvSpPr>
        <p:spPr>
          <a:xfrm>
            <a:off x="10393250" y="4778257"/>
            <a:ext cx="1743479" cy="1125458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Exemple de </a:t>
            </a:r>
            <a:r>
              <a:rPr lang="fr-FR" i="1" dirty="0" err="1"/>
              <a:t>flowchart</a:t>
            </a:r>
            <a:r>
              <a:rPr lang="fr-FR" dirty="0"/>
              <a:t> réutilisable</a:t>
            </a:r>
          </a:p>
        </p:txBody>
      </p:sp>
    </p:spTree>
    <p:extLst>
      <p:ext uri="{BB962C8B-B14F-4D97-AF65-F5344CB8AC3E}">
        <p14:creationId xmlns:p14="http://schemas.microsoft.com/office/powerpoint/2010/main" val="12419582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358</Words>
  <Application>Microsoft Office PowerPoint</Application>
  <PresentationFormat>Grand écran</PresentationFormat>
  <Paragraphs>39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Tahoma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Chazard</dc:creator>
  <cp:lastModifiedBy>Emmanuel Chazard</cp:lastModifiedBy>
  <cp:revision>4</cp:revision>
  <dcterms:created xsi:type="dcterms:W3CDTF">2020-07-31T16:52:19Z</dcterms:created>
  <dcterms:modified xsi:type="dcterms:W3CDTF">2020-08-09T10:13:48Z</dcterms:modified>
</cp:coreProperties>
</file>